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18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70" r:id="rId12"/>
    <p:sldId id="371" r:id="rId13"/>
    <p:sldId id="372" r:id="rId14"/>
    <p:sldId id="373" r:id="rId15"/>
    <p:sldId id="369" r:id="rId16"/>
    <p:sldId id="374" r:id="rId17"/>
    <p:sldId id="336" r:id="rId1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3845"/>
    <a:srgbClr val="E6E6E6"/>
    <a:srgbClr val="72D1ED"/>
    <a:srgbClr val="FFD462"/>
    <a:srgbClr val="49B3E0"/>
    <a:srgbClr val="722EA2"/>
    <a:srgbClr val="E02E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74"/>
  </p:normalViewPr>
  <p:slideViewPr>
    <p:cSldViewPr snapToGrid="0" snapToObjects="1">
      <p:cViewPr varScale="1">
        <p:scale>
          <a:sx n="94" d="100"/>
          <a:sy n="94" d="100"/>
        </p:scale>
        <p:origin x="73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2523" y="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A6329E-D6FD-AD43-B84A-58D0BE383A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P Simplified Light" panose="020B0404020204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AA1A8C-06E3-6145-9DD2-10D58ED96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P Simplified Light" pitchFamily="34" charset="0"/>
              </a:defRPr>
            </a:lvl1pPr>
          </a:lstStyle>
          <a:p>
            <a:pPr>
              <a:defRPr/>
            </a:pPr>
            <a:fld id="{A14E80D4-7AC4-9B49-9D03-4A236453F6CC}" type="datetimeFigureOut">
              <a:rPr lang="en-US" altLang="en-US"/>
              <a:pPr>
                <a:defRPr/>
              </a:pPr>
              <a:t>4/15/20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B72A6A-EF9C-F241-9137-CFA19DEB1E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P Simplified Light" panose="020B0404020204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E860A-425B-0345-8ECF-F7F24B85E2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P Simplified Light" pitchFamily="34" charset="0"/>
              </a:defRPr>
            </a:lvl1pPr>
          </a:lstStyle>
          <a:p>
            <a:pPr>
              <a:defRPr/>
            </a:pPr>
            <a:fld id="{35C41839-76C4-4641-8E7B-ED6FD8E342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910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FE1050-F32A-3644-ADD1-F6218DC0CD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P Simplified Light" panose="020B0404020204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3922F5-A344-B746-B7D1-08214C33927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P Simplified Light" pitchFamily="34" charset="0"/>
              </a:defRPr>
            </a:lvl1pPr>
          </a:lstStyle>
          <a:p>
            <a:pPr>
              <a:defRPr/>
            </a:pPr>
            <a:fld id="{FE29A8C4-CF8F-2C45-A747-E0BCF5BE69B5}" type="datetimeFigureOut">
              <a:rPr lang="en-US" altLang="en-US"/>
              <a:pPr>
                <a:defRPr/>
              </a:pPr>
              <a:t>4/15/20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45E1553-ECC1-AA45-8387-FE8CEC256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5FA1AE-6F08-DF4C-BB9A-810835FE8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BDA1F-F507-CC47-9633-CA8AC0158F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P Simplified Light" panose="020B0404020204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36317-EB1B-C641-85E9-64C7A9977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P Simplified Light" pitchFamily="34" charset="0"/>
              </a:defRPr>
            </a:lvl1pPr>
          </a:lstStyle>
          <a:p>
            <a:pPr>
              <a:defRPr/>
            </a:pPr>
            <a:fld id="{878773ED-0B44-E747-A398-FB678B66A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2987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P Simplified Light" panose="020B0404020204020204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P Simplified Light" panose="020B0404020204020204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P Simplified Light" panose="020B0404020204020204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P Simplified Light" panose="020B0404020204020204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P Simplified Light" panose="020B0404020204020204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0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480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579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420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120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360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031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167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78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993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618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337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859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021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312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526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48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76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40222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a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93807" y="1149224"/>
            <a:ext cx="8780992" cy="8205154"/>
          </a:xfrm>
          <a:prstGeom prst="hexagon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5415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al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100793" y="-1991908"/>
            <a:ext cx="8780992" cy="8205154"/>
          </a:xfrm>
          <a:prstGeom prst="hexagon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6989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24476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5854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751770" y="2746918"/>
            <a:ext cx="3440230" cy="3128950"/>
          </a:xfrm>
          <a:custGeom>
            <a:avLst/>
            <a:gdLst>
              <a:gd name="connsiteX0" fmla="*/ 0 w 1883229"/>
              <a:gd name="connsiteY0" fmla="*/ 0 h 2764971"/>
              <a:gd name="connsiteX1" fmla="*/ 1883229 w 1883229"/>
              <a:gd name="connsiteY1" fmla="*/ 0 h 2764971"/>
              <a:gd name="connsiteX2" fmla="*/ 1883229 w 1883229"/>
              <a:gd name="connsiteY2" fmla="*/ 2764971 h 2764971"/>
              <a:gd name="connsiteX3" fmla="*/ 0 w 1883229"/>
              <a:gd name="connsiteY3" fmla="*/ 2764971 h 276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229" h="2764971">
                <a:moveTo>
                  <a:pt x="0" y="0"/>
                </a:moveTo>
                <a:lnTo>
                  <a:pt x="1883229" y="0"/>
                </a:lnTo>
                <a:lnTo>
                  <a:pt x="1883229" y="2764971"/>
                </a:lnTo>
                <a:lnTo>
                  <a:pt x="0" y="27649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919360" y="1807029"/>
            <a:ext cx="3440230" cy="4686903"/>
          </a:xfrm>
          <a:custGeom>
            <a:avLst/>
            <a:gdLst>
              <a:gd name="connsiteX0" fmla="*/ 0 w 3440230"/>
              <a:gd name="connsiteY0" fmla="*/ 0 h 5050971"/>
              <a:gd name="connsiteX1" fmla="*/ 3440230 w 3440230"/>
              <a:gd name="connsiteY1" fmla="*/ 0 h 5050971"/>
              <a:gd name="connsiteX2" fmla="*/ 3440230 w 3440230"/>
              <a:gd name="connsiteY2" fmla="*/ 5050971 h 5050971"/>
              <a:gd name="connsiteX3" fmla="*/ 0 w 3440230"/>
              <a:gd name="connsiteY3" fmla="*/ 5050971 h 505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0230" h="5050971">
                <a:moveTo>
                  <a:pt x="0" y="0"/>
                </a:moveTo>
                <a:lnTo>
                  <a:pt x="3440230" y="0"/>
                </a:lnTo>
                <a:lnTo>
                  <a:pt x="3440230" y="5050971"/>
                </a:lnTo>
                <a:lnTo>
                  <a:pt x="0" y="50509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751770" y="0"/>
            <a:ext cx="3440230" cy="2746917"/>
          </a:xfrm>
          <a:custGeom>
            <a:avLst/>
            <a:gdLst>
              <a:gd name="connsiteX0" fmla="*/ 0 w 3440230"/>
              <a:gd name="connsiteY0" fmla="*/ 0 h 5050971"/>
              <a:gd name="connsiteX1" fmla="*/ 3440230 w 3440230"/>
              <a:gd name="connsiteY1" fmla="*/ 0 h 5050971"/>
              <a:gd name="connsiteX2" fmla="*/ 3440230 w 3440230"/>
              <a:gd name="connsiteY2" fmla="*/ 5050971 h 5050971"/>
              <a:gd name="connsiteX3" fmla="*/ 0 w 3440230"/>
              <a:gd name="connsiteY3" fmla="*/ 5050971 h 505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0230" h="5050971">
                <a:moveTo>
                  <a:pt x="0" y="0"/>
                </a:moveTo>
                <a:lnTo>
                  <a:pt x="3440230" y="0"/>
                </a:lnTo>
                <a:lnTo>
                  <a:pt x="3440230" y="5050971"/>
                </a:lnTo>
                <a:lnTo>
                  <a:pt x="0" y="50509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592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pp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1146875"/>
            <a:ext cx="5578474" cy="4728992"/>
          </a:xfrm>
          <a:custGeom>
            <a:avLst/>
            <a:gdLst>
              <a:gd name="connsiteX0" fmla="*/ 5863 w 2788424"/>
              <a:gd name="connsiteY0" fmla="*/ 0 h 3849581"/>
              <a:gd name="connsiteX1" fmla="*/ 2784516 w 2788424"/>
              <a:gd name="connsiteY1" fmla="*/ 0 h 3849581"/>
              <a:gd name="connsiteX2" fmla="*/ 2788424 w 2788424"/>
              <a:gd name="connsiteY2" fmla="*/ 4299 h 3849581"/>
              <a:gd name="connsiteX3" fmla="*/ 2786470 w 2788424"/>
              <a:gd name="connsiteY3" fmla="*/ 3845282 h 3849581"/>
              <a:gd name="connsiteX4" fmla="*/ 2782562 w 2788424"/>
              <a:gd name="connsiteY4" fmla="*/ 3849581 h 3849581"/>
              <a:gd name="connsiteX5" fmla="*/ 3908 w 2788424"/>
              <a:gd name="connsiteY5" fmla="*/ 3849581 h 3849581"/>
              <a:gd name="connsiteX6" fmla="*/ 0 w 2788424"/>
              <a:gd name="connsiteY6" fmla="*/ 3845282 h 3849581"/>
              <a:gd name="connsiteX7" fmla="*/ 1954 w 2788424"/>
              <a:gd name="connsiteY7" fmla="*/ 4299 h 3849581"/>
              <a:gd name="connsiteX8" fmla="*/ 5863 w 2788424"/>
              <a:gd name="connsiteY8" fmla="*/ 0 h 384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424" h="3849581">
                <a:moveTo>
                  <a:pt x="5863" y="0"/>
                </a:moveTo>
                <a:cubicBezTo>
                  <a:pt x="2784516" y="0"/>
                  <a:pt x="2784516" y="0"/>
                  <a:pt x="2784516" y="0"/>
                </a:cubicBezTo>
                <a:cubicBezTo>
                  <a:pt x="2786470" y="0"/>
                  <a:pt x="2788424" y="2149"/>
                  <a:pt x="2788424" y="4299"/>
                </a:cubicBezTo>
                <a:lnTo>
                  <a:pt x="2786470" y="3845282"/>
                </a:lnTo>
                <a:cubicBezTo>
                  <a:pt x="2786470" y="3847431"/>
                  <a:pt x="2784516" y="3849581"/>
                  <a:pt x="2782562" y="3849581"/>
                </a:cubicBezTo>
                <a:cubicBezTo>
                  <a:pt x="3908" y="3849581"/>
                  <a:pt x="3908" y="3849581"/>
                  <a:pt x="3908" y="3849581"/>
                </a:cubicBezTo>
                <a:cubicBezTo>
                  <a:pt x="1954" y="3849581"/>
                  <a:pt x="0" y="3847431"/>
                  <a:pt x="0" y="3845282"/>
                </a:cubicBezTo>
                <a:cubicBezTo>
                  <a:pt x="1954" y="4299"/>
                  <a:pt x="1954" y="4299"/>
                  <a:pt x="1954" y="4299"/>
                </a:cubicBezTo>
                <a:cubicBezTo>
                  <a:pt x="1954" y="2149"/>
                  <a:pt x="3908" y="0"/>
                  <a:pt x="586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324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ppe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17526" y="1146875"/>
            <a:ext cx="5578474" cy="5212650"/>
          </a:xfrm>
          <a:custGeom>
            <a:avLst/>
            <a:gdLst>
              <a:gd name="connsiteX0" fmla="*/ 5863 w 2788424"/>
              <a:gd name="connsiteY0" fmla="*/ 0 h 3849581"/>
              <a:gd name="connsiteX1" fmla="*/ 2784516 w 2788424"/>
              <a:gd name="connsiteY1" fmla="*/ 0 h 3849581"/>
              <a:gd name="connsiteX2" fmla="*/ 2788424 w 2788424"/>
              <a:gd name="connsiteY2" fmla="*/ 4299 h 3849581"/>
              <a:gd name="connsiteX3" fmla="*/ 2786470 w 2788424"/>
              <a:gd name="connsiteY3" fmla="*/ 3845282 h 3849581"/>
              <a:gd name="connsiteX4" fmla="*/ 2782562 w 2788424"/>
              <a:gd name="connsiteY4" fmla="*/ 3849581 h 3849581"/>
              <a:gd name="connsiteX5" fmla="*/ 3908 w 2788424"/>
              <a:gd name="connsiteY5" fmla="*/ 3849581 h 3849581"/>
              <a:gd name="connsiteX6" fmla="*/ 0 w 2788424"/>
              <a:gd name="connsiteY6" fmla="*/ 3845282 h 3849581"/>
              <a:gd name="connsiteX7" fmla="*/ 1954 w 2788424"/>
              <a:gd name="connsiteY7" fmla="*/ 4299 h 3849581"/>
              <a:gd name="connsiteX8" fmla="*/ 5863 w 2788424"/>
              <a:gd name="connsiteY8" fmla="*/ 0 h 384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424" h="3849581">
                <a:moveTo>
                  <a:pt x="5863" y="0"/>
                </a:moveTo>
                <a:cubicBezTo>
                  <a:pt x="2784516" y="0"/>
                  <a:pt x="2784516" y="0"/>
                  <a:pt x="2784516" y="0"/>
                </a:cubicBezTo>
                <a:cubicBezTo>
                  <a:pt x="2786470" y="0"/>
                  <a:pt x="2788424" y="2149"/>
                  <a:pt x="2788424" y="4299"/>
                </a:cubicBezTo>
                <a:lnTo>
                  <a:pt x="2786470" y="3845282"/>
                </a:lnTo>
                <a:cubicBezTo>
                  <a:pt x="2786470" y="3847431"/>
                  <a:pt x="2784516" y="3849581"/>
                  <a:pt x="2782562" y="3849581"/>
                </a:cubicBezTo>
                <a:cubicBezTo>
                  <a:pt x="3908" y="3849581"/>
                  <a:pt x="3908" y="3849581"/>
                  <a:pt x="3908" y="3849581"/>
                </a:cubicBezTo>
                <a:cubicBezTo>
                  <a:pt x="1954" y="3849581"/>
                  <a:pt x="0" y="3847431"/>
                  <a:pt x="0" y="3845282"/>
                </a:cubicBezTo>
                <a:cubicBezTo>
                  <a:pt x="1954" y="4299"/>
                  <a:pt x="1954" y="4299"/>
                  <a:pt x="1954" y="4299"/>
                </a:cubicBezTo>
                <a:cubicBezTo>
                  <a:pt x="1954" y="2149"/>
                  <a:pt x="3908" y="0"/>
                  <a:pt x="586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7674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0D6FB24-F6E6-9D43-94F5-34FE67C084D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1155700"/>
            <a:ext cx="105156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BB3BA87-B976-A942-81B0-5DA13C47CD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CB947-90A7-9748-8130-3B52BBBD1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404040"/>
                </a:solidFill>
                <a:latin typeface="HP Simplified" pitchFamily="34" charset="0"/>
              </a:defRPr>
            </a:lvl1pPr>
          </a:lstStyle>
          <a:p>
            <a:pPr>
              <a:defRPr/>
            </a:pPr>
            <a:fld id="{EFA96300-28E5-2E4D-A66A-3D7D65BAB320}" type="datetimeFigureOut">
              <a:rPr lang="en-US" altLang="en-US"/>
              <a:pPr>
                <a:defRPr/>
              </a:pPr>
              <a:t>4/15/20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624E2-B10D-D248-8414-A9A504DFB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HP Simplified" panose="020B0604020204020204" pitchFamily="34" charset="0"/>
                <a:ea typeface="HP Simplified" panose="020B0604020204020204" pitchFamily="34" charset="0"/>
                <a:cs typeface="HP Simplified" panose="020B06040202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021E1-CBE0-E145-8581-1B6EF59CF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404040"/>
                </a:solidFill>
                <a:latin typeface="HP Simplified" pitchFamily="34" charset="0"/>
              </a:defRPr>
            </a:lvl1pPr>
          </a:lstStyle>
          <a:p>
            <a:pPr>
              <a:defRPr/>
            </a:pPr>
            <a:fld id="{8C77F6D8-4DB7-D442-BC99-81FC78F729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1" descr="RMC_Full_Colour.ai">
            <a:extLst>
              <a:ext uri="{FF2B5EF4-FFF2-40B4-BE49-F238E27FC236}">
                <a16:creationId xmlns:a16="http://schemas.microsoft.com/office/drawing/2014/main" id="{FA019E50-D0AA-754A-9B36-83875C3EED2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76200"/>
            <a:ext cx="1292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96" r:id="rId1"/>
    <p:sldLayoutId id="2147485097" r:id="rId2"/>
    <p:sldLayoutId id="2147485098" r:id="rId3"/>
    <p:sldLayoutId id="2147485099" r:id="rId4"/>
    <p:sldLayoutId id="2147485100" r:id="rId5"/>
    <p:sldLayoutId id="2147485101" r:id="rId6"/>
    <p:sldLayoutId id="2147485102" r:id="rId7"/>
    <p:sldLayoutId id="2147485103" r:id="rId8"/>
    <p:sldLayoutId id="2147485104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404040"/>
          </a:solidFill>
          <a:latin typeface="HP Simplified" panose="020B0604020204020204" pitchFamily="34" charset="0"/>
          <a:ea typeface="ＭＳ Ｐゴシック" charset="0"/>
          <a:cs typeface="HP Simplified" panose="020B0604020204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HP Simplified" panose="020B0604020204020204" pitchFamily="34" charset="0"/>
          <a:ea typeface="ＭＳ Ｐゴシック" charset="0"/>
          <a:cs typeface="HP Simplified" panose="020B06040202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HP Simplified" panose="020B0604020204020204" pitchFamily="34" charset="0"/>
          <a:ea typeface="ＭＳ Ｐゴシック" charset="0"/>
          <a:cs typeface="HP Simplified" panose="020B06040202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HP Simplified" panose="020B0604020204020204" pitchFamily="34" charset="0"/>
          <a:ea typeface="ＭＳ Ｐゴシック" charset="0"/>
          <a:cs typeface="HP Simplified" panose="020B06040202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HP Simplified" panose="020B0604020204020204" pitchFamily="34" charset="0"/>
          <a:ea typeface="ＭＳ Ｐゴシック" charset="0"/>
          <a:cs typeface="HP Simplified" panose="020B0604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Roboto Light"/>
          <a:ea typeface="Roboto Light"/>
          <a:cs typeface="Roboto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Roboto Light"/>
          <a:ea typeface="Roboto Light"/>
          <a:cs typeface="Roboto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Roboto Light"/>
          <a:ea typeface="Roboto Light"/>
          <a:cs typeface="Roboto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Roboto Light"/>
          <a:ea typeface="Roboto Light"/>
          <a:cs typeface="Roboto Light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800" kern="1200">
          <a:solidFill>
            <a:srgbClr val="404040"/>
          </a:solidFill>
          <a:latin typeface="HP Simplified" panose="020B0604020204020204" pitchFamily="34" charset="0"/>
          <a:ea typeface="ＭＳ Ｐゴシック" charset="0"/>
          <a:cs typeface="HP Simplified" panose="020B0604020204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Roboto Light" charset="0"/>
          <a:ea typeface="ＭＳ Ｐゴシック" charset="0"/>
          <a:cs typeface="Roboto Light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Roboto Light" charset="0"/>
          <a:ea typeface="Roboto Light" charset="0"/>
          <a:cs typeface="Roboto Light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Roboto Light" charset="0"/>
          <a:ea typeface="Roboto Light" charset="0"/>
          <a:cs typeface="Roboto Light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Roboto Light" charset="0"/>
          <a:ea typeface="Roboto Light" charset="0"/>
          <a:cs typeface="Roboto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charles@thermc.com.au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em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B459CA-C078-4327-9EFF-2401CA2F3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41" r="-1107"/>
          <a:stretch/>
        </p:blipFill>
        <p:spPr>
          <a:xfrm>
            <a:off x="360074" y="333375"/>
            <a:ext cx="6168188" cy="6191250"/>
          </a:xfrm>
          <a:prstGeom prst="rect">
            <a:avLst/>
          </a:prstGeom>
        </p:spPr>
      </p:pic>
      <p:pic>
        <p:nvPicPr>
          <p:cNvPr id="16386" name="Picture 11">
            <a:extLst>
              <a:ext uri="{FF2B5EF4-FFF2-40B4-BE49-F238E27FC236}">
                <a16:creationId xmlns:a16="http://schemas.microsoft.com/office/drawing/2014/main" id="{330367F5-4971-F147-8694-8494FF9AE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265" y="6100763"/>
            <a:ext cx="6540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9369A02-96AB-5841-AF36-CA15F90E5E01}"/>
              </a:ext>
            </a:extLst>
          </p:cNvPr>
          <p:cNvSpPr/>
          <p:nvPr/>
        </p:nvSpPr>
        <p:spPr>
          <a:xfrm>
            <a:off x="509588" y="4194175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FF6FFA-CE15-EA4F-B882-365C7D543569}"/>
              </a:ext>
            </a:extLst>
          </p:cNvPr>
          <p:cNvSpPr/>
          <p:nvPr/>
        </p:nvSpPr>
        <p:spPr>
          <a:xfrm>
            <a:off x="2508250" y="6310312"/>
            <a:ext cx="446088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6AABE7-40AB-9745-B4B0-F8ECFE145CC1}"/>
              </a:ext>
            </a:extLst>
          </p:cNvPr>
          <p:cNvSpPr/>
          <p:nvPr/>
        </p:nvSpPr>
        <p:spPr>
          <a:xfrm>
            <a:off x="3021013" y="6310312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23A172-7862-C145-8D1D-6DB8801E707A}"/>
              </a:ext>
            </a:extLst>
          </p:cNvPr>
          <p:cNvSpPr/>
          <p:nvPr/>
        </p:nvSpPr>
        <p:spPr>
          <a:xfrm>
            <a:off x="6255288" y="576263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6392" name="Rectangle 4">
            <a:extLst>
              <a:ext uri="{FF2B5EF4-FFF2-40B4-BE49-F238E27FC236}">
                <a16:creationId xmlns:a16="http://schemas.microsoft.com/office/drawing/2014/main" id="{6A412EA8-C383-3549-9374-2B173ED6E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866" y="5322986"/>
            <a:ext cx="50269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Helvetica" pitchFamily="2" charset="0"/>
              </a:rPr>
              <a:t>Webinar briefing 15</a:t>
            </a:r>
            <a:r>
              <a:rPr lang="en-US" altLang="en-US" sz="2000" baseline="30000" dirty="0">
                <a:solidFill>
                  <a:schemeClr val="tx1"/>
                </a:solidFill>
                <a:latin typeface="Helvetica" pitchFamily="2" charset="0"/>
              </a:rPr>
              <a:t>th</a:t>
            </a:r>
            <a:r>
              <a:rPr lang="en-US" altLang="en-US" sz="2000" dirty="0">
                <a:solidFill>
                  <a:schemeClr val="tx1"/>
                </a:solidFill>
                <a:latin typeface="Helvetica" pitchFamily="2" charset="0"/>
              </a:rPr>
              <a:t>  April 2020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27F80A-E491-EF4C-9E3A-122A69BEDF76}"/>
              </a:ext>
            </a:extLst>
          </p:cNvPr>
          <p:cNvSpPr/>
          <p:nvPr/>
        </p:nvSpPr>
        <p:spPr>
          <a:xfrm>
            <a:off x="6912900" y="5945188"/>
            <a:ext cx="277812" cy="44450"/>
          </a:xfrm>
          <a:prstGeom prst="rect">
            <a:avLst/>
          </a:prstGeom>
          <a:solidFill>
            <a:srgbClr val="E341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5CAF6A-5398-B440-B7FE-463C664BBD4D}"/>
              </a:ext>
            </a:extLst>
          </p:cNvPr>
          <p:cNvSpPr/>
          <p:nvPr/>
        </p:nvSpPr>
        <p:spPr>
          <a:xfrm>
            <a:off x="6912900" y="5086350"/>
            <a:ext cx="277812" cy="44450"/>
          </a:xfrm>
          <a:prstGeom prst="rect">
            <a:avLst/>
          </a:prstGeom>
          <a:solidFill>
            <a:srgbClr val="E341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5" name="TextBox 6">
            <a:extLst>
              <a:ext uri="{FF2B5EF4-FFF2-40B4-BE49-F238E27FC236}">
                <a16:creationId xmlns:a16="http://schemas.microsoft.com/office/drawing/2014/main" id="{42AEF0BC-810E-F04C-94B3-A344CAFAB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776" y="3431698"/>
            <a:ext cx="50473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57C1E6"/>
                </a:solidFill>
                <a:latin typeface="Helvetica" pitchFamily="2" charset="0"/>
              </a:rPr>
              <a:t>JobKeeper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57C1E6"/>
                </a:solidFill>
                <a:latin typeface="Helvetica" pitchFamily="2" charset="0"/>
              </a:rPr>
              <a:t>wage subsidy scheme</a:t>
            </a:r>
          </a:p>
        </p:txBody>
      </p:sp>
      <p:sp>
        <p:nvSpPr>
          <p:cNvPr id="16396" name="TextBox 6">
            <a:extLst>
              <a:ext uri="{FF2B5EF4-FFF2-40B4-BE49-F238E27FC236}">
                <a16:creationId xmlns:a16="http://schemas.microsoft.com/office/drawing/2014/main" id="{2C24D4C9-27F9-0D47-BB2F-A263F5481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376" y="1191678"/>
            <a:ext cx="53465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Helvetica" pitchFamily="2" charset="0"/>
              </a:rPr>
              <a:t>INDUSTRIAL AND WORKPLACE RELATIONS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C0FA59-A673-4342-B996-A2992DCB2347}"/>
              </a:ext>
            </a:extLst>
          </p:cNvPr>
          <p:cNvSpPr/>
          <p:nvPr/>
        </p:nvSpPr>
        <p:spPr>
          <a:xfrm>
            <a:off x="4254500" y="110532"/>
            <a:ext cx="446088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36AE14-FE78-404F-9F56-F10ED10A3977}"/>
              </a:ext>
            </a:extLst>
          </p:cNvPr>
          <p:cNvSpPr/>
          <p:nvPr/>
        </p:nvSpPr>
        <p:spPr>
          <a:xfrm>
            <a:off x="3730625" y="110532"/>
            <a:ext cx="446088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 descr="RMC_white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9" y="460095"/>
            <a:ext cx="970274" cy="4896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0721EC-E54B-F04F-A90C-9527C856B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24"/>
    </mc:Choice>
    <mc:Fallback>
      <p:transition spd="slow" advTm="4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Fair Work Act amendments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2866610"/>
            <a:ext cx="7083156" cy="246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400" dirty="0">
                <a:latin typeface="+mn-lt"/>
              </a:rPr>
              <a:t>&gt; New flexibility provisions for JK eligible employers</a:t>
            </a:r>
          </a:p>
          <a:p>
            <a:r>
              <a:rPr lang="en-AU" sz="2400" dirty="0">
                <a:latin typeface="+mn-lt"/>
              </a:rPr>
              <a:t>&gt; Temporary – sunset end of September</a:t>
            </a:r>
          </a:p>
          <a:p>
            <a:r>
              <a:rPr lang="en-AU" sz="2400" dirty="0">
                <a:latin typeface="+mn-lt"/>
              </a:rPr>
              <a:t>&gt; Don’t apply to non-eligible employees</a:t>
            </a:r>
          </a:p>
          <a:p>
            <a:r>
              <a:rPr lang="en-AU" sz="2400" dirty="0">
                <a:latin typeface="+mn-lt"/>
              </a:rPr>
              <a:t>&gt; FWC to hear disputes</a:t>
            </a:r>
          </a:p>
          <a:p>
            <a:endParaRPr lang="en-AU" sz="2400" dirty="0"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7A7839-189B-BF40-9C4E-C102C2C9F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5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01"/>
    </mc:Choice>
    <mc:Fallback>
      <p:transition spd="slow" advTm="10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Fair Work Act amendments - JK enabling stand down direction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2802490"/>
            <a:ext cx="7083156" cy="259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000" dirty="0">
                <a:latin typeface="+mn-lt"/>
              </a:rPr>
              <a:t>&gt; Reduce hours and days of work (including no hours)</a:t>
            </a:r>
          </a:p>
          <a:p>
            <a:r>
              <a:rPr lang="en-AU" sz="2000" dirty="0">
                <a:latin typeface="+mn-lt"/>
              </a:rPr>
              <a:t>&gt; Can’t usefully be employed</a:t>
            </a:r>
          </a:p>
          <a:p>
            <a:r>
              <a:rPr lang="en-AU" sz="2000" dirty="0">
                <a:latin typeface="+mn-lt"/>
              </a:rPr>
              <a:t>&gt; Must be reasonable</a:t>
            </a:r>
          </a:p>
          <a:p>
            <a:r>
              <a:rPr lang="en-AU" sz="2000" dirty="0">
                <a:latin typeface="+mn-lt"/>
              </a:rPr>
              <a:t>&gt; Direction must be in writing</a:t>
            </a:r>
          </a:p>
          <a:p>
            <a:r>
              <a:rPr lang="en-AU" sz="2000" dirty="0">
                <a:latin typeface="+mn-lt"/>
              </a:rPr>
              <a:t>&gt; 3 days notice/consultation before issuing direction</a:t>
            </a:r>
          </a:p>
          <a:p>
            <a:r>
              <a:rPr lang="en-AU" sz="2000" dirty="0">
                <a:latin typeface="+mn-lt"/>
              </a:rPr>
              <a:t>&gt; Keep record of consultation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186509-6DF3-514F-98AC-73D5B08C3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5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768"/>
    </mc:Choice>
    <mc:Fallback>
      <p:transition spd="slow" advTm="19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Fair Work amendments – JK enabling direction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2745841"/>
            <a:ext cx="7083156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000" dirty="0">
                <a:latin typeface="+mn-lt"/>
              </a:rPr>
              <a:t>&gt; Direction to change duties/location of work</a:t>
            </a:r>
          </a:p>
          <a:p>
            <a:r>
              <a:rPr lang="en-AU" sz="2000" dirty="0">
                <a:latin typeface="+mn-lt"/>
              </a:rPr>
              <a:t>&gt; Employee competent to perform modified duties </a:t>
            </a:r>
          </a:p>
          <a:p>
            <a:r>
              <a:rPr lang="en-AU" sz="2000" dirty="0">
                <a:latin typeface="+mn-lt"/>
              </a:rPr>
              <a:t>&gt; Must be reasonable</a:t>
            </a:r>
          </a:p>
          <a:p>
            <a:r>
              <a:rPr lang="en-AU" sz="2000" dirty="0">
                <a:latin typeface="+mn-lt"/>
              </a:rPr>
              <a:t>&gt; Direction must be in writing</a:t>
            </a:r>
          </a:p>
          <a:p>
            <a:r>
              <a:rPr lang="en-AU" sz="2000" dirty="0">
                <a:latin typeface="+mn-lt"/>
              </a:rPr>
              <a:t>&gt; 3 days notice/consultation before issuing direction</a:t>
            </a:r>
          </a:p>
          <a:p>
            <a:r>
              <a:rPr lang="en-AU" sz="2000" dirty="0">
                <a:latin typeface="+mn-lt"/>
              </a:rPr>
              <a:t>&gt; Keep record of consultation</a:t>
            </a:r>
            <a:endParaRPr lang="en-US" sz="20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AU" sz="2000" dirty="0">
                <a:latin typeface="+mn-lt"/>
              </a:rPr>
              <a:t>&gt; Hourly rate not to be reduced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00DE522-D317-574F-A1DE-8C86035F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3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50"/>
    </mc:Choice>
    <mc:Fallback>
      <p:transition spd="slow" advTm="10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Fair Work amendments – Agreement between </a:t>
            </a:r>
            <a:r>
              <a:rPr lang="en-US" altLang="en-US" dirty="0" err="1">
                <a:solidFill>
                  <a:srgbClr val="000000"/>
                </a:solidFill>
                <a:latin typeface="Helvetica" pitchFamily="2" charset="0"/>
              </a:rPr>
              <a:t>Eer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 and </a:t>
            </a:r>
            <a:r>
              <a:rPr lang="en-US" altLang="en-US" dirty="0" err="1">
                <a:solidFill>
                  <a:srgbClr val="000000"/>
                </a:solidFill>
                <a:latin typeface="Helvetica" pitchFamily="2" charset="0"/>
              </a:rPr>
              <a:t>Eee</a:t>
            </a:r>
            <a:endParaRPr lang="en-US" alt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2432423"/>
            <a:ext cx="7083156" cy="333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400" dirty="0">
                <a:latin typeface="+mn-lt"/>
              </a:rPr>
              <a:t>&gt; Agreement to work different days and times</a:t>
            </a:r>
          </a:p>
          <a:p>
            <a:r>
              <a:rPr lang="en-AU" sz="2000" dirty="0">
                <a:latin typeface="+mn-lt"/>
              </a:rPr>
              <a:t>	&gt; Within scope of employer’s hours of operation</a:t>
            </a:r>
          </a:p>
          <a:p>
            <a:r>
              <a:rPr lang="en-AU" sz="2000" dirty="0">
                <a:latin typeface="+mn-lt"/>
              </a:rPr>
              <a:t>	&gt; Usual work hours aren’t reduced</a:t>
            </a:r>
          </a:p>
          <a:p>
            <a:r>
              <a:rPr lang="en-AU" sz="2400" dirty="0">
                <a:latin typeface="+mn-lt"/>
              </a:rPr>
              <a:t>&gt; Agreement to take annual leave</a:t>
            </a:r>
          </a:p>
          <a:p>
            <a:r>
              <a:rPr lang="en-AU" sz="2000" dirty="0">
                <a:latin typeface="+mn-lt"/>
              </a:rPr>
              <a:t>	&gt; Must keep a balance of 2 weeks</a:t>
            </a:r>
          </a:p>
          <a:p>
            <a:r>
              <a:rPr lang="en-AU" sz="2000" dirty="0">
                <a:latin typeface="+mn-lt"/>
              </a:rPr>
              <a:t>	&gt; Can agree to take annual leave at half pay</a:t>
            </a:r>
            <a:endParaRPr lang="en-US" sz="20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AU" sz="2400" dirty="0">
                <a:latin typeface="+mn-lt"/>
              </a:rPr>
              <a:t>&gt; Request must be reasonable</a:t>
            </a:r>
          </a:p>
          <a:p>
            <a:r>
              <a:rPr lang="en-AU" sz="2400" dirty="0">
                <a:latin typeface="+mn-lt"/>
              </a:rPr>
              <a:t>&gt; </a:t>
            </a:r>
            <a:r>
              <a:rPr lang="en-AU" sz="2400" dirty="0" err="1">
                <a:latin typeface="+mn-lt"/>
              </a:rPr>
              <a:t>Eee</a:t>
            </a:r>
            <a:r>
              <a:rPr lang="en-AU" sz="2400" dirty="0">
                <a:latin typeface="+mn-lt"/>
              </a:rPr>
              <a:t> can’t unreasonably refuse request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17EE89-8319-9D4E-BC04-31A102DE8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9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240"/>
    </mc:Choice>
    <mc:Fallback>
      <p:transition spd="slow" advTm="13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Fair Work amendments – Limitations on flexibility provisions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2782261"/>
            <a:ext cx="7560828" cy="263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400" dirty="0">
                <a:latin typeface="+mn-lt"/>
              </a:rPr>
              <a:t>&gt; Apply carefully</a:t>
            </a:r>
          </a:p>
          <a:p>
            <a:r>
              <a:rPr lang="en-AU" sz="2400" dirty="0">
                <a:latin typeface="+mn-lt"/>
              </a:rPr>
              <a:t>&gt; Must be necessary to save job</a:t>
            </a:r>
            <a:endParaRPr lang="en-AU" sz="2000" dirty="0">
              <a:latin typeface="+mn-lt"/>
            </a:endParaRPr>
          </a:p>
          <a:p>
            <a:r>
              <a:rPr lang="en-AU" sz="2400" dirty="0">
                <a:latin typeface="+mn-lt"/>
              </a:rPr>
              <a:t>&gt; Notice and consultation requirements must be observed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&gt; Keep clear records and evidence for reasons</a:t>
            </a:r>
          </a:p>
          <a:p>
            <a:r>
              <a:rPr lang="en-AU" sz="2400" dirty="0">
                <a:latin typeface="+mn-lt"/>
              </a:rPr>
              <a:t>&gt; Consultation includes unions</a:t>
            </a:r>
          </a:p>
          <a:p>
            <a:r>
              <a:rPr lang="en-AU" sz="2400" dirty="0">
                <a:latin typeface="+mn-lt"/>
              </a:rPr>
              <a:t>&gt; FWC is the umpire if a dispute arises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39E13B-20D1-0C4C-BDAE-8D51C6358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3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79"/>
    </mc:Choice>
    <mc:Fallback>
      <p:transition spd="slow" advTm="10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JK payments – leave entitlements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3124629"/>
            <a:ext cx="7083156" cy="195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400" dirty="0">
                <a:latin typeface="+mn-lt"/>
              </a:rPr>
              <a:t>&gt; Accrue leave entitlements as normal</a:t>
            </a:r>
          </a:p>
          <a:p>
            <a:r>
              <a:rPr lang="en-AU" sz="2400" dirty="0">
                <a:latin typeface="+mn-lt"/>
              </a:rPr>
              <a:t>&gt; Annual leave loading if applicable</a:t>
            </a:r>
          </a:p>
          <a:p>
            <a:r>
              <a:rPr lang="en-AU" sz="2400" dirty="0">
                <a:latin typeface="+mn-lt"/>
              </a:rPr>
              <a:t>&gt; Unpaid pandemic leave </a:t>
            </a:r>
          </a:p>
          <a:p>
            <a:r>
              <a:rPr lang="en-AU" sz="2000" dirty="0">
                <a:latin typeface="+mn-lt"/>
              </a:rPr>
              <a:t>	&gt; JK payments continue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007CAD-7FDE-FC4D-A502-3BD4D34C2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6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33"/>
    </mc:Choice>
    <mc:Fallback>
      <p:transition spd="slow" advTm="7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Practicalities and next steps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2866610"/>
            <a:ext cx="7083156" cy="246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400" dirty="0">
                <a:latin typeface="+mn-lt"/>
              </a:rPr>
              <a:t>&gt; Payroll processes are setup for JK payments</a:t>
            </a:r>
          </a:p>
          <a:p>
            <a:r>
              <a:rPr lang="en-AU" sz="2400" dirty="0">
                <a:latin typeface="+mn-lt"/>
              </a:rPr>
              <a:t>&gt; Love your Accountant/CFO/Bookkeepers</a:t>
            </a:r>
          </a:p>
          <a:p>
            <a:r>
              <a:rPr lang="en-AU" sz="2400" dirty="0">
                <a:latin typeface="+mn-lt"/>
              </a:rPr>
              <a:t>&gt; Carefully draft any direction, agreement, or request</a:t>
            </a:r>
          </a:p>
          <a:p>
            <a:r>
              <a:rPr lang="en-AU" sz="2400" dirty="0">
                <a:latin typeface="+mn-lt"/>
              </a:rPr>
              <a:t>&gt; Keep evidence and records of ‘why’</a:t>
            </a:r>
          </a:p>
          <a:p>
            <a:r>
              <a:rPr lang="en-AU" sz="2400" dirty="0">
                <a:latin typeface="+mn-lt"/>
              </a:rPr>
              <a:t>&gt; Regular communication with employees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D501F8-7477-4345-B856-54EE65F5D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3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01"/>
    </mc:Choice>
    <mc:Fallback>
      <p:transition spd="slow" advTm="55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7">
            <a:extLst>
              <a:ext uri="{FF2B5EF4-FFF2-40B4-BE49-F238E27FC236}">
                <a16:creationId xmlns:a16="http://schemas.microsoft.com/office/drawing/2014/main" id="{4F97C0BB-02C8-B240-928D-67F6CB016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425" y="6300788"/>
            <a:ext cx="848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Helvetica" pitchFamily="2" charset="0"/>
              </a:rPr>
              <a:t>Contact details:  Phone, Email, Website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BFF945-E77A-9347-A070-61AA1AC6B376}"/>
              </a:ext>
            </a:extLst>
          </p:cNvPr>
          <p:cNvSpPr/>
          <p:nvPr/>
        </p:nvSpPr>
        <p:spPr>
          <a:xfrm>
            <a:off x="5721350" y="1477963"/>
            <a:ext cx="6608763" cy="12319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spc="300" dirty="0">
                <a:latin typeface="Helvetica"/>
                <a:ea typeface="Montserrat" charset="0"/>
                <a:cs typeface="Helvetica"/>
              </a:rPr>
              <a:t>THANK</a:t>
            </a:r>
            <a:endParaRPr lang="en-US" sz="8000" b="1" dirty="0">
              <a:latin typeface="Helvetica"/>
              <a:ea typeface="Roboto Thin" charset="0"/>
              <a:cs typeface="Helvetic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614D13-69E2-B84B-9A5D-53C51AC41F44}"/>
              </a:ext>
            </a:extLst>
          </p:cNvPr>
          <p:cNvSpPr/>
          <p:nvPr/>
        </p:nvSpPr>
        <p:spPr>
          <a:xfrm>
            <a:off x="7173913" y="2736850"/>
            <a:ext cx="6610350" cy="12319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spc="300" dirty="0">
                <a:solidFill>
                  <a:srgbClr val="57C1E6"/>
                </a:solidFill>
                <a:latin typeface="Helvetica"/>
                <a:ea typeface="Montserrat" charset="0"/>
                <a:cs typeface="Helvetica"/>
              </a:rPr>
              <a:t>YOU</a:t>
            </a:r>
            <a:endParaRPr lang="en-US" sz="8000" b="1" dirty="0">
              <a:solidFill>
                <a:srgbClr val="57C1E6"/>
              </a:solidFill>
              <a:latin typeface="Helvetica"/>
              <a:ea typeface="Roboto Thin" charset="0"/>
              <a:cs typeface="Helvetica"/>
            </a:endParaRPr>
          </a:p>
        </p:txBody>
      </p:sp>
      <p:sp>
        <p:nvSpPr>
          <p:cNvPr id="45060" name="TextBox 7">
            <a:extLst>
              <a:ext uri="{FF2B5EF4-FFF2-40B4-BE49-F238E27FC236}">
                <a16:creationId xmlns:a16="http://schemas.microsoft.com/office/drawing/2014/main" id="{51D5E60F-B8EC-F840-8881-CBDA1C8D2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4073525"/>
            <a:ext cx="4235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Presentation name</a:t>
            </a:r>
            <a:br>
              <a:rPr lang="en-US" altLang="en-US" sz="1400">
                <a:solidFill>
                  <a:schemeClr val="bg1"/>
                </a:solidFill>
              </a:rPr>
            </a:br>
            <a:r>
              <a:rPr lang="en-US" altLang="en-US" sz="1400">
                <a:solidFill>
                  <a:schemeClr val="bg1"/>
                </a:solidFill>
              </a:rPr>
              <a:t>speaker name </a:t>
            </a:r>
            <a:br>
              <a:rPr lang="en-US" altLang="en-US" sz="1400">
                <a:solidFill>
                  <a:schemeClr val="bg1"/>
                </a:solidFill>
              </a:rPr>
            </a:br>
            <a:r>
              <a:rPr lang="en-US" altLang="en-US" sz="1400">
                <a:solidFill>
                  <a:schemeClr val="bg1"/>
                </a:solidFill>
              </a:rPr>
              <a:t>speaker details</a:t>
            </a:r>
          </a:p>
        </p:txBody>
      </p:sp>
      <p:pic>
        <p:nvPicPr>
          <p:cNvPr id="45061" name="Picture 11">
            <a:extLst>
              <a:ext uri="{FF2B5EF4-FFF2-40B4-BE49-F238E27FC236}">
                <a16:creationId xmlns:a16="http://schemas.microsoft.com/office/drawing/2014/main" id="{25EDE48C-8EC2-CF4A-B0E7-8A2753444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328863"/>
            <a:ext cx="37941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" descr="Urban Poster.jpg">
            <a:extLst>
              <a:ext uri="{FF2B5EF4-FFF2-40B4-BE49-F238E27FC236}">
                <a16:creationId xmlns:a16="http://schemas.microsoft.com/office/drawing/2014/main" id="{4F19752E-4F13-DC4B-A8D4-8227A7FF5B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10273" r="19212" b="8039"/>
          <a:stretch/>
        </p:blipFill>
        <p:spPr bwMode="auto">
          <a:xfrm>
            <a:off x="228600" y="235194"/>
            <a:ext cx="6575425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42D6294-5D0C-0548-8730-DDD8327D6C63}"/>
              </a:ext>
            </a:extLst>
          </p:cNvPr>
          <p:cNvSpPr/>
          <p:nvPr/>
        </p:nvSpPr>
        <p:spPr>
          <a:xfrm>
            <a:off x="509588" y="4194175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3226FD-B446-364C-AB49-6B8E99F6C1C2}"/>
              </a:ext>
            </a:extLst>
          </p:cNvPr>
          <p:cNvSpPr/>
          <p:nvPr/>
        </p:nvSpPr>
        <p:spPr>
          <a:xfrm>
            <a:off x="2508250" y="6359525"/>
            <a:ext cx="446088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6C8449-B10A-3C45-A83D-9D224E9008CE}"/>
              </a:ext>
            </a:extLst>
          </p:cNvPr>
          <p:cNvSpPr/>
          <p:nvPr/>
        </p:nvSpPr>
        <p:spPr>
          <a:xfrm>
            <a:off x="3021013" y="6359525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291CBB-F36D-B546-AB85-BE4B8618EFB4}"/>
              </a:ext>
            </a:extLst>
          </p:cNvPr>
          <p:cNvSpPr/>
          <p:nvPr/>
        </p:nvSpPr>
        <p:spPr>
          <a:xfrm>
            <a:off x="6548438" y="576263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21B5F9-BEC6-8A48-A76D-7C8A06735CCD}"/>
              </a:ext>
            </a:extLst>
          </p:cNvPr>
          <p:cNvSpPr/>
          <p:nvPr/>
        </p:nvSpPr>
        <p:spPr>
          <a:xfrm>
            <a:off x="6548438" y="1074738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49C113-17FA-3E47-867C-7AFE6F53510E}"/>
              </a:ext>
            </a:extLst>
          </p:cNvPr>
          <p:cNvSpPr/>
          <p:nvPr/>
        </p:nvSpPr>
        <p:spPr>
          <a:xfrm>
            <a:off x="5919788" y="4271963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45069" name="Picture 21" descr="RMC_Black_Logo.eps">
            <a:extLst>
              <a:ext uri="{FF2B5EF4-FFF2-40B4-BE49-F238E27FC236}">
                <a16:creationId xmlns:a16="http://schemas.microsoft.com/office/drawing/2014/main" id="{43DA21F8-23C4-EF44-B11D-D61DBA40E2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25438"/>
            <a:ext cx="9969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TextBox 1">
            <a:extLst>
              <a:ext uri="{FF2B5EF4-FFF2-40B4-BE49-F238E27FC236}">
                <a16:creationId xmlns:a16="http://schemas.microsoft.com/office/drawing/2014/main" id="{A02E9C8B-C4F0-9E4C-BFC6-FC1DFE2ED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038" y="4857334"/>
            <a:ext cx="31734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+61 3 9421 2206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  <a:hlinkClick r:id="rId8"/>
              </a:rPr>
              <a:t>charles@thermc.com.au</a:t>
            </a:r>
            <a:b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</a:br>
            <a:endParaRPr lang="en-US" altLang="en-US" sz="1200" dirty="0">
              <a:solidFill>
                <a:schemeClr val="tx1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Suite 6, 151 Barkly Avenue </a:t>
            </a:r>
            <a:b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Richmond VIC 3121 Australia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tx1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For more information: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www.therealmediacollective.com.au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2B1F38-CAC0-E747-8258-0BF1407C9C4D}"/>
              </a:ext>
            </a:extLst>
          </p:cNvPr>
          <p:cNvSpPr/>
          <p:nvPr/>
        </p:nvSpPr>
        <p:spPr>
          <a:xfrm>
            <a:off x="7253288" y="4630738"/>
            <a:ext cx="276225" cy="46037"/>
          </a:xfrm>
          <a:prstGeom prst="rect">
            <a:avLst/>
          </a:prstGeom>
          <a:solidFill>
            <a:srgbClr val="E341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7C48E0-F915-C944-8400-F3B5149C8D80}"/>
              </a:ext>
            </a:extLst>
          </p:cNvPr>
          <p:cNvSpPr/>
          <p:nvPr/>
        </p:nvSpPr>
        <p:spPr>
          <a:xfrm>
            <a:off x="7269163" y="6553200"/>
            <a:ext cx="276225" cy="46038"/>
          </a:xfrm>
          <a:prstGeom prst="rect">
            <a:avLst/>
          </a:prstGeom>
          <a:solidFill>
            <a:srgbClr val="E341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73" name="TextBox 1">
            <a:extLst>
              <a:ext uri="{FF2B5EF4-FFF2-40B4-BE49-F238E27FC236}">
                <a16:creationId xmlns:a16="http://schemas.microsoft.com/office/drawing/2014/main" id="{93E4B7FD-E439-9C42-991E-883D9D255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025" y="8093075"/>
            <a:ext cx="31734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tx1"/>
                </a:solidFill>
                <a:latin typeface="Helvetica" pitchFamily="2" charset="0"/>
              </a:rPr>
              <a:t>Check out more examples: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Helvetica" pitchFamily="2" charset="0"/>
              </a:rPr>
              <a:t>www.vopp.com.au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Helvetica" pitchFamily="2" charset="0"/>
              </a:rPr>
              <a:t>www.therealmediacollective.com.au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AED7E0-5BB4-6741-A2A9-F97E627C6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83"/>
    </mc:Choice>
    <mc:Fallback>
      <p:transition spd="slow" advTm="3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Background to this point in time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2866610"/>
            <a:ext cx="7083156" cy="246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400" dirty="0">
                <a:latin typeface="+mn-lt"/>
              </a:rPr>
              <a:t>&gt; $130b wage subsidisation payment scheme</a:t>
            </a:r>
          </a:p>
          <a:p>
            <a:r>
              <a:rPr lang="en-AU" sz="2400" dirty="0">
                <a:latin typeface="+mn-lt"/>
              </a:rPr>
              <a:t>&gt; Not a silver bullet</a:t>
            </a:r>
          </a:p>
          <a:p>
            <a:r>
              <a:rPr lang="en-AU" sz="2400" dirty="0">
                <a:latin typeface="+mn-lt"/>
              </a:rPr>
              <a:t>&gt; Some details still require clarity</a:t>
            </a:r>
          </a:p>
          <a:p>
            <a:r>
              <a:rPr lang="en-AU" sz="2400" dirty="0">
                <a:latin typeface="+mn-lt"/>
              </a:rPr>
              <a:t>&gt; Background material on the RMC website</a:t>
            </a:r>
          </a:p>
          <a:p>
            <a:r>
              <a:rPr lang="en-AU" sz="2400" dirty="0">
                <a:latin typeface="+mn-lt"/>
              </a:rPr>
              <a:t>&gt; By now – registered with ATO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D9C968-F3AF-AF48-A524-F7F4213EB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322"/>
    </mc:Choice>
    <mc:Fallback>
      <p:transition spd="slow" advTm="169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Background – employer eligibility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2930730"/>
            <a:ext cx="7083156" cy="23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000" dirty="0">
                <a:latin typeface="+mn-lt"/>
              </a:rPr>
              <a:t>Employers will be eligible for the subsidy if: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AU" sz="2000" dirty="0">
                <a:latin typeface="+mn-lt"/>
              </a:rPr>
              <a:t>their business has turnover of less than $1billion and their turnover has fallen by more than 30% (of at least a month); or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AU" sz="2000" dirty="0">
                <a:latin typeface="+mn-lt"/>
              </a:rPr>
              <a:t>their business has a turnover of $1billion or more and their turnover has fallen by more than 50% (of at least a month); and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AU" sz="2000" dirty="0">
                <a:latin typeface="+mn-lt"/>
              </a:rPr>
              <a:t>the business is not subject to the Major Bank Levy.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217848-A3D6-6D42-849B-B32E5DCC9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0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03"/>
    </mc:Choice>
    <mc:Fallback>
      <p:transition spd="slow" advTm="6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Background – demonstrating business eligibility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2922010"/>
            <a:ext cx="7083156" cy="235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400" dirty="0">
                <a:latin typeface="+mn-lt"/>
              </a:rPr>
              <a:t>&gt; Evidence relevant fall in turnover</a:t>
            </a:r>
          </a:p>
          <a:p>
            <a:r>
              <a:rPr lang="en-AU" sz="2400" dirty="0">
                <a:latin typeface="+mn-lt"/>
              </a:rPr>
              <a:t>&gt; Business Activity Statement to establish </a:t>
            </a:r>
          </a:p>
          <a:p>
            <a:r>
              <a:rPr lang="en-AU" sz="2400" dirty="0">
                <a:latin typeface="+mn-lt"/>
              </a:rPr>
              <a:t>&gt; ATO discretion:</a:t>
            </a:r>
          </a:p>
          <a:p>
            <a:r>
              <a:rPr lang="en-AU" sz="2000" dirty="0">
                <a:latin typeface="+mn-lt"/>
              </a:rPr>
              <a:t> 	&gt; Consider additional information </a:t>
            </a:r>
          </a:p>
          <a:p>
            <a:r>
              <a:rPr lang="en-AU" sz="2000" dirty="0">
                <a:latin typeface="+mn-lt"/>
              </a:rPr>
              <a:t>	&gt; Set out alternative tests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D070D5-02DB-BB4B-9520-D48B54ED4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76"/>
    </mc:Choice>
    <mc:Fallback>
      <p:transition spd="slow" advTm="12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Background – employee eligibility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3096930"/>
            <a:ext cx="7083156" cy="20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400" dirty="0">
                <a:latin typeface="+mn-lt"/>
              </a:rPr>
              <a:t>&gt; Employees on the books at 1 March 2020</a:t>
            </a:r>
          </a:p>
          <a:p>
            <a:r>
              <a:rPr lang="en-AU" sz="2400" dirty="0">
                <a:latin typeface="+mn-lt"/>
              </a:rPr>
              <a:t>&gt; F/T and P/T employees</a:t>
            </a:r>
          </a:p>
          <a:p>
            <a:r>
              <a:rPr lang="en-AU" sz="2400" dirty="0">
                <a:latin typeface="+mn-lt"/>
              </a:rPr>
              <a:t>&gt; Casuals – 12 months regular and systematic</a:t>
            </a:r>
          </a:p>
          <a:p>
            <a:r>
              <a:rPr lang="en-AU" sz="2400" dirty="0">
                <a:latin typeface="+mn-lt"/>
              </a:rPr>
              <a:t>&gt; Australian citizens and </a:t>
            </a:r>
            <a:r>
              <a:rPr lang="en-AU" sz="2400" dirty="0" err="1">
                <a:latin typeface="+mn-lt"/>
              </a:rPr>
              <a:t>NZers</a:t>
            </a:r>
            <a:r>
              <a:rPr lang="en-AU" sz="2400" dirty="0">
                <a:latin typeface="+mn-lt"/>
              </a:rPr>
              <a:t> on subclass 444 visas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B48AB8-EDFC-894A-B3CB-F769B5DE8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56"/>
    </mc:Choice>
    <mc:Fallback>
      <p:transition spd="slow" advTm="63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Background – employee eligibility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2936062"/>
            <a:ext cx="7083156" cy="230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400" dirty="0">
                <a:latin typeface="+mn-lt"/>
              </a:rPr>
              <a:t>&gt; Communication is key</a:t>
            </a:r>
          </a:p>
          <a:p>
            <a:r>
              <a:rPr lang="en-AU" sz="2400" dirty="0">
                <a:latin typeface="+mn-lt"/>
              </a:rPr>
              <a:t>&gt; Advise employees:</a:t>
            </a:r>
          </a:p>
          <a:p>
            <a:r>
              <a:rPr lang="en-AU" sz="2000" dirty="0">
                <a:latin typeface="+mn-lt"/>
              </a:rPr>
              <a:t>	&gt; You have registered business for scheme</a:t>
            </a:r>
          </a:p>
          <a:p>
            <a:r>
              <a:rPr lang="en-AU" sz="2000" dirty="0">
                <a:latin typeface="+mn-lt"/>
              </a:rPr>
              <a:t>	&gt; Employee has been nominated for subsidy</a:t>
            </a:r>
          </a:p>
          <a:p>
            <a:r>
              <a:rPr lang="en-AU" sz="2000" dirty="0">
                <a:latin typeface="+mn-lt"/>
              </a:rPr>
              <a:t>	&gt; Once approved, employee is receiving subsidy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3101D4-871B-7046-B0BB-4C75E1994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0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47"/>
    </mc:Choice>
    <mc:Fallback>
      <p:transition spd="slow" advTm="44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Payments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3327249"/>
            <a:ext cx="7083156" cy="154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400" dirty="0">
                <a:latin typeface="+mn-lt"/>
              </a:rPr>
              <a:t>&gt; ETA – First week of May</a:t>
            </a:r>
          </a:p>
          <a:p>
            <a:r>
              <a:rPr lang="en-AU" sz="2400" dirty="0">
                <a:latin typeface="+mn-lt"/>
              </a:rPr>
              <a:t>&gt; Backdated to 30 March 2020</a:t>
            </a:r>
          </a:p>
          <a:p>
            <a:r>
              <a:rPr lang="en-AU" sz="2400" dirty="0">
                <a:latin typeface="+mn-lt"/>
              </a:rPr>
              <a:t>&gt; Expected to last 6 months (end September)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CCC926-9AC9-904F-8954-0ABCBF30F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8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94"/>
    </mc:Choice>
    <mc:Fallback>
      <p:transition spd="slow" advTm="36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Employee wages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2949710"/>
            <a:ext cx="7083156" cy="230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400" dirty="0">
                <a:latin typeface="+mn-lt"/>
              </a:rPr>
              <a:t>&gt; Employee ordinarily earns more than $1500fn?</a:t>
            </a:r>
          </a:p>
          <a:p>
            <a:r>
              <a:rPr lang="en-AU" sz="2000" dirty="0">
                <a:latin typeface="+mn-lt"/>
              </a:rPr>
              <a:t>	&gt; Employer makes up the difference</a:t>
            </a:r>
          </a:p>
          <a:p>
            <a:endParaRPr lang="en-AU" sz="2000" dirty="0">
              <a:latin typeface="+mn-lt"/>
            </a:endParaRPr>
          </a:p>
          <a:p>
            <a:r>
              <a:rPr lang="en-AU" sz="2400" dirty="0">
                <a:latin typeface="+mn-lt"/>
              </a:rPr>
              <a:t>&gt; Employee ordinarily earns less than $1500fn?</a:t>
            </a:r>
          </a:p>
          <a:p>
            <a:r>
              <a:rPr lang="en-AU" sz="2000" dirty="0">
                <a:latin typeface="+mn-lt"/>
              </a:rPr>
              <a:t>	&gt; Employee must receive “top up” to be eligible</a:t>
            </a:r>
            <a:endParaRPr lang="en-AU" sz="2400" dirty="0"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640BAA-B63F-EF4E-BA8C-08411637E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0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27"/>
    </mc:Choice>
    <mc:Fallback>
      <p:transition spd="slow" advTm="86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79447"/>
            <a:ext cx="9225673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JobKeeper wage subsidy scheme</a:t>
            </a: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767080F8-30CC-CE4A-89FE-74BB84A0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2" y="1837068"/>
            <a:ext cx="109386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Wage subsidy - Taxation and Superannuation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0" y="2719391"/>
            <a:ext cx="7083156" cy="276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sz="2400" dirty="0">
                <a:latin typeface="+mn-lt"/>
              </a:rPr>
              <a:t>&gt; PAYG to be withheld </a:t>
            </a:r>
          </a:p>
          <a:p>
            <a:r>
              <a:rPr lang="en-AU" sz="2400" dirty="0">
                <a:latin typeface="+mn-lt"/>
              </a:rPr>
              <a:t>&gt; Payroll tax – check state laws</a:t>
            </a:r>
          </a:p>
          <a:p>
            <a:r>
              <a:rPr lang="en-AU" sz="2400" dirty="0">
                <a:latin typeface="+mn-lt"/>
              </a:rPr>
              <a:t>&gt; Superannuation:</a:t>
            </a:r>
          </a:p>
          <a:p>
            <a:r>
              <a:rPr lang="en-AU" sz="2000" dirty="0">
                <a:latin typeface="+mn-lt"/>
              </a:rPr>
              <a:t>	&gt; Contributions not required on JK payments only</a:t>
            </a:r>
          </a:p>
          <a:p>
            <a:r>
              <a:rPr lang="en-AU" sz="2000" dirty="0">
                <a:latin typeface="+mn-lt"/>
              </a:rPr>
              <a:t>	&gt; Contributions required if JK supplementing</a:t>
            </a:r>
          </a:p>
          <a:p>
            <a:r>
              <a:rPr lang="en-AU" sz="2000" dirty="0">
                <a:latin typeface="+mn-lt"/>
              </a:rPr>
              <a:t>	&gt; Discretion on additional $ due to JK payments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46EEFC-4554-FA4C-92AA-10DD0D1AC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23"/>
    </mc:Choice>
    <mc:Fallback>
      <p:transition spd="slow" advTm="102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HP">
      <a:dk1>
        <a:srgbClr val="000000"/>
      </a:dk1>
      <a:lt1>
        <a:srgbClr val="FFFFFF"/>
      </a:lt1>
      <a:dk2>
        <a:srgbClr val="07222F"/>
      </a:dk2>
      <a:lt2>
        <a:srgbClr val="E7E6E6"/>
      </a:lt2>
      <a:accent1>
        <a:srgbClr val="0095D5"/>
      </a:accent1>
      <a:accent2>
        <a:srgbClr val="66C8FF"/>
      </a:accent2>
      <a:accent3>
        <a:srgbClr val="FF9200"/>
      </a:accent3>
      <a:accent4>
        <a:srgbClr val="F8261E"/>
      </a:accent4>
      <a:accent5>
        <a:srgbClr val="16BC96"/>
      </a:accent5>
      <a:accent6>
        <a:srgbClr val="0B4273"/>
      </a:accent6>
      <a:hlink>
        <a:srgbClr val="0563C1"/>
      </a:hlink>
      <a:folHlink>
        <a:srgbClr val="8B1F8A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7042</TotalTime>
  <Words>821</Words>
  <Application>Microsoft Macintosh PowerPoint</Application>
  <PresentationFormat>Widescreen</PresentationFormat>
  <Paragraphs>141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ＭＳ Ｐゴシック</vt:lpstr>
      <vt:lpstr>Arial</vt:lpstr>
      <vt:lpstr>Calibri</vt:lpstr>
      <vt:lpstr>Helvetica</vt:lpstr>
      <vt:lpstr>HP Simplified</vt:lpstr>
      <vt:lpstr>HP Simplified Light</vt:lpstr>
      <vt:lpstr>Montserrat</vt:lpstr>
      <vt:lpstr>Roboto Light</vt:lpstr>
      <vt:lpstr>Roboto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Charles</cp:lastModifiedBy>
  <cp:revision>424</cp:revision>
  <dcterms:created xsi:type="dcterms:W3CDTF">2016-08-06T01:31:11Z</dcterms:created>
  <dcterms:modified xsi:type="dcterms:W3CDTF">2020-04-14T23:26:19Z</dcterms:modified>
</cp:coreProperties>
</file>