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318" r:id="rId3"/>
    <p:sldId id="361" r:id="rId4"/>
    <p:sldId id="362" r:id="rId5"/>
    <p:sldId id="363" r:id="rId6"/>
    <p:sldId id="364" r:id="rId7"/>
    <p:sldId id="365" r:id="rId8"/>
    <p:sldId id="336" r:id="rId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3845"/>
    <a:srgbClr val="E6E6E6"/>
    <a:srgbClr val="72D1ED"/>
    <a:srgbClr val="FFD462"/>
    <a:srgbClr val="49B3E0"/>
    <a:srgbClr val="722EA2"/>
    <a:srgbClr val="E02E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68"/>
    <p:restoredTop sz="94625"/>
  </p:normalViewPr>
  <p:slideViewPr>
    <p:cSldViewPr snapToGrid="0" snapToObjects="1">
      <p:cViewPr varScale="1">
        <p:scale>
          <a:sx n="126" d="100"/>
          <a:sy n="126" d="100"/>
        </p:scale>
        <p:origin x="208" y="3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1" d="100"/>
          <a:sy n="71" d="100"/>
        </p:scale>
        <p:origin x="2523" y="3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A6329E-D6FD-AD43-B84A-58D0BE383A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HP Simplified Light" panose="020B0404020204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AA1A8C-06E3-6145-9DD2-10D58ED965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HP Simplified Light" pitchFamily="34" charset="0"/>
              </a:defRPr>
            </a:lvl1pPr>
          </a:lstStyle>
          <a:p>
            <a:pPr>
              <a:defRPr/>
            </a:pPr>
            <a:fld id="{A14E80D4-7AC4-9B49-9D03-4A236453F6CC}" type="datetimeFigureOut">
              <a:rPr lang="en-US" altLang="en-US"/>
              <a:pPr>
                <a:defRPr/>
              </a:pPr>
              <a:t>4/14/20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B72A6A-EF9C-F241-9137-CFA19DEB1E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HP Simplified Light" panose="020B0404020204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8E860A-425B-0345-8ECF-F7F24B85E2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HP Simplified Light" pitchFamily="34" charset="0"/>
              </a:defRPr>
            </a:lvl1pPr>
          </a:lstStyle>
          <a:p>
            <a:pPr>
              <a:defRPr/>
            </a:pPr>
            <a:fld id="{35C41839-76C4-4641-8E7B-ED6FD8E342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09103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9FE1050-F32A-3644-ADD1-F6218DC0CD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HP Simplified Light" panose="020B0404020204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3922F5-A344-B746-B7D1-08214C33927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HP Simplified Light" pitchFamily="34" charset="0"/>
              </a:defRPr>
            </a:lvl1pPr>
          </a:lstStyle>
          <a:p>
            <a:pPr>
              <a:defRPr/>
            </a:pPr>
            <a:fld id="{FE29A8C4-CF8F-2C45-A747-E0BCF5BE69B5}" type="datetimeFigureOut">
              <a:rPr lang="en-US" altLang="en-US"/>
              <a:pPr>
                <a:defRPr/>
              </a:pPr>
              <a:t>4/14/20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45E1553-ECC1-AA45-8387-FE8CEC256C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45FA1AE-6F08-DF4C-BB9A-810835FE88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BDA1F-F507-CC47-9633-CA8AC0158F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HP Simplified Light" panose="020B0404020204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36317-EB1B-C641-85E9-64C7A99778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HP Simplified Light" pitchFamily="34" charset="0"/>
              </a:defRPr>
            </a:lvl1pPr>
          </a:lstStyle>
          <a:p>
            <a:pPr>
              <a:defRPr/>
            </a:pPr>
            <a:fld id="{878773ED-0B44-E747-A398-FB678B66A4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2987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P Simplified Light" panose="020B0404020204020204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P Simplified Light" panose="020B0404020204020204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P Simplified Light" panose="020B0404020204020204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P Simplified Light" panose="020B0404020204020204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P Simplified Light" panose="020B0404020204020204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8773ED-0B44-E747-A398-FB678B66A4D8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7012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8773ED-0B44-E747-A398-FB678B66A4D8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7993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8773ED-0B44-E747-A398-FB678B66A4D8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732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8773ED-0B44-E747-A398-FB678B66A4D8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9746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8773ED-0B44-E747-A398-FB678B66A4D8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409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8773ED-0B44-E747-A398-FB678B66A4D8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5247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8773ED-0B44-E747-A398-FB678B66A4D8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6525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8773ED-0B44-E747-A398-FB678B66A4D8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2789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763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40222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al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493807" y="1149224"/>
            <a:ext cx="8780992" cy="8205154"/>
          </a:xfrm>
          <a:prstGeom prst="hexagon">
            <a:avLst/>
          </a:pr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05415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al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2100793" y="-1991908"/>
            <a:ext cx="8780992" cy="8205154"/>
          </a:xfrm>
          <a:prstGeom prst="hexagon">
            <a:avLst/>
          </a:pr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69892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24476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58540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8751770" y="2746918"/>
            <a:ext cx="3440230" cy="3128950"/>
          </a:xfrm>
          <a:custGeom>
            <a:avLst/>
            <a:gdLst>
              <a:gd name="connsiteX0" fmla="*/ 0 w 1883229"/>
              <a:gd name="connsiteY0" fmla="*/ 0 h 2764971"/>
              <a:gd name="connsiteX1" fmla="*/ 1883229 w 1883229"/>
              <a:gd name="connsiteY1" fmla="*/ 0 h 2764971"/>
              <a:gd name="connsiteX2" fmla="*/ 1883229 w 1883229"/>
              <a:gd name="connsiteY2" fmla="*/ 2764971 h 2764971"/>
              <a:gd name="connsiteX3" fmla="*/ 0 w 1883229"/>
              <a:gd name="connsiteY3" fmla="*/ 2764971 h 276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3229" h="2764971">
                <a:moveTo>
                  <a:pt x="0" y="0"/>
                </a:moveTo>
                <a:lnTo>
                  <a:pt x="1883229" y="0"/>
                </a:lnTo>
                <a:lnTo>
                  <a:pt x="1883229" y="2764971"/>
                </a:lnTo>
                <a:lnTo>
                  <a:pt x="0" y="2764971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919360" y="1807029"/>
            <a:ext cx="3440230" cy="4686903"/>
          </a:xfrm>
          <a:custGeom>
            <a:avLst/>
            <a:gdLst>
              <a:gd name="connsiteX0" fmla="*/ 0 w 3440230"/>
              <a:gd name="connsiteY0" fmla="*/ 0 h 5050971"/>
              <a:gd name="connsiteX1" fmla="*/ 3440230 w 3440230"/>
              <a:gd name="connsiteY1" fmla="*/ 0 h 5050971"/>
              <a:gd name="connsiteX2" fmla="*/ 3440230 w 3440230"/>
              <a:gd name="connsiteY2" fmla="*/ 5050971 h 5050971"/>
              <a:gd name="connsiteX3" fmla="*/ 0 w 3440230"/>
              <a:gd name="connsiteY3" fmla="*/ 5050971 h 5050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0230" h="5050971">
                <a:moveTo>
                  <a:pt x="0" y="0"/>
                </a:moveTo>
                <a:lnTo>
                  <a:pt x="3440230" y="0"/>
                </a:lnTo>
                <a:lnTo>
                  <a:pt x="3440230" y="5050971"/>
                </a:lnTo>
                <a:lnTo>
                  <a:pt x="0" y="5050971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8751770" y="0"/>
            <a:ext cx="3440230" cy="2746917"/>
          </a:xfrm>
          <a:custGeom>
            <a:avLst/>
            <a:gdLst>
              <a:gd name="connsiteX0" fmla="*/ 0 w 3440230"/>
              <a:gd name="connsiteY0" fmla="*/ 0 h 5050971"/>
              <a:gd name="connsiteX1" fmla="*/ 3440230 w 3440230"/>
              <a:gd name="connsiteY1" fmla="*/ 0 h 5050971"/>
              <a:gd name="connsiteX2" fmla="*/ 3440230 w 3440230"/>
              <a:gd name="connsiteY2" fmla="*/ 5050971 h 5050971"/>
              <a:gd name="connsiteX3" fmla="*/ 0 w 3440230"/>
              <a:gd name="connsiteY3" fmla="*/ 5050971 h 5050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0230" h="5050971">
                <a:moveTo>
                  <a:pt x="0" y="0"/>
                </a:moveTo>
                <a:lnTo>
                  <a:pt x="3440230" y="0"/>
                </a:lnTo>
                <a:lnTo>
                  <a:pt x="3440230" y="5050971"/>
                </a:lnTo>
                <a:lnTo>
                  <a:pt x="0" y="5050971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55923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oppe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0" y="1146875"/>
            <a:ext cx="5578474" cy="4728992"/>
          </a:xfrm>
          <a:custGeom>
            <a:avLst/>
            <a:gdLst>
              <a:gd name="connsiteX0" fmla="*/ 5863 w 2788424"/>
              <a:gd name="connsiteY0" fmla="*/ 0 h 3849581"/>
              <a:gd name="connsiteX1" fmla="*/ 2784516 w 2788424"/>
              <a:gd name="connsiteY1" fmla="*/ 0 h 3849581"/>
              <a:gd name="connsiteX2" fmla="*/ 2788424 w 2788424"/>
              <a:gd name="connsiteY2" fmla="*/ 4299 h 3849581"/>
              <a:gd name="connsiteX3" fmla="*/ 2786470 w 2788424"/>
              <a:gd name="connsiteY3" fmla="*/ 3845282 h 3849581"/>
              <a:gd name="connsiteX4" fmla="*/ 2782562 w 2788424"/>
              <a:gd name="connsiteY4" fmla="*/ 3849581 h 3849581"/>
              <a:gd name="connsiteX5" fmla="*/ 3908 w 2788424"/>
              <a:gd name="connsiteY5" fmla="*/ 3849581 h 3849581"/>
              <a:gd name="connsiteX6" fmla="*/ 0 w 2788424"/>
              <a:gd name="connsiteY6" fmla="*/ 3845282 h 3849581"/>
              <a:gd name="connsiteX7" fmla="*/ 1954 w 2788424"/>
              <a:gd name="connsiteY7" fmla="*/ 4299 h 3849581"/>
              <a:gd name="connsiteX8" fmla="*/ 5863 w 2788424"/>
              <a:gd name="connsiteY8" fmla="*/ 0 h 3849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8424" h="3849581">
                <a:moveTo>
                  <a:pt x="5863" y="0"/>
                </a:moveTo>
                <a:cubicBezTo>
                  <a:pt x="2784516" y="0"/>
                  <a:pt x="2784516" y="0"/>
                  <a:pt x="2784516" y="0"/>
                </a:cubicBezTo>
                <a:cubicBezTo>
                  <a:pt x="2786470" y="0"/>
                  <a:pt x="2788424" y="2149"/>
                  <a:pt x="2788424" y="4299"/>
                </a:cubicBezTo>
                <a:lnTo>
                  <a:pt x="2786470" y="3845282"/>
                </a:lnTo>
                <a:cubicBezTo>
                  <a:pt x="2786470" y="3847431"/>
                  <a:pt x="2784516" y="3849581"/>
                  <a:pt x="2782562" y="3849581"/>
                </a:cubicBezTo>
                <a:cubicBezTo>
                  <a:pt x="3908" y="3849581"/>
                  <a:pt x="3908" y="3849581"/>
                  <a:pt x="3908" y="3849581"/>
                </a:cubicBezTo>
                <a:cubicBezTo>
                  <a:pt x="1954" y="3849581"/>
                  <a:pt x="0" y="3847431"/>
                  <a:pt x="0" y="3845282"/>
                </a:cubicBezTo>
                <a:cubicBezTo>
                  <a:pt x="1954" y="4299"/>
                  <a:pt x="1954" y="4299"/>
                  <a:pt x="1954" y="4299"/>
                </a:cubicBezTo>
                <a:cubicBezTo>
                  <a:pt x="1954" y="2149"/>
                  <a:pt x="3908" y="0"/>
                  <a:pt x="586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53248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oppe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17526" y="1146875"/>
            <a:ext cx="5578474" cy="5212650"/>
          </a:xfrm>
          <a:custGeom>
            <a:avLst/>
            <a:gdLst>
              <a:gd name="connsiteX0" fmla="*/ 5863 w 2788424"/>
              <a:gd name="connsiteY0" fmla="*/ 0 h 3849581"/>
              <a:gd name="connsiteX1" fmla="*/ 2784516 w 2788424"/>
              <a:gd name="connsiteY1" fmla="*/ 0 h 3849581"/>
              <a:gd name="connsiteX2" fmla="*/ 2788424 w 2788424"/>
              <a:gd name="connsiteY2" fmla="*/ 4299 h 3849581"/>
              <a:gd name="connsiteX3" fmla="*/ 2786470 w 2788424"/>
              <a:gd name="connsiteY3" fmla="*/ 3845282 h 3849581"/>
              <a:gd name="connsiteX4" fmla="*/ 2782562 w 2788424"/>
              <a:gd name="connsiteY4" fmla="*/ 3849581 h 3849581"/>
              <a:gd name="connsiteX5" fmla="*/ 3908 w 2788424"/>
              <a:gd name="connsiteY5" fmla="*/ 3849581 h 3849581"/>
              <a:gd name="connsiteX6" fmla="*/ 0 w 2788424"/>
              <a:gd name="connsiteY6" fmla="*/ 3845282 h 3849581"/>
              <a:gd name="connsiteX7" fmla="*/ 1954 w 2788424"/>
              <a:gd name="connsiteY7" fmla="*/ 4299 h 3849581"/>
              <a:gd name="connsiteX8" fmla="*/ 5863 w 2788424"/>
              <a:gd name="connsiteY8" fmla="*/ 0 h 3849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8424" h="3849581">
                <a:moveTo>
                  <a:pt x="5863" y="0"/>
                </a:moveTo>
                <a:cubicBezTo>
                  <a:pt x="2784516" y="0"/>
                  <a:pt x="2784516" y="0"/>
                  <a:pt x="2784516" y="0"/>
                </a:cubicBezTo>
                <a:cubicBezTo>
                  <a:pt x="2786470" y="0"/>
                  <a:pt x="2788424" y="2149"/>
                  <a:pt x="2788424" y="4299"/>
                </a:cubicBezTo>
                <a:lnTo>
                  <a:pt x="2786470" y="3845282"/>
                </a:lnTo>
                <a:cubicBezTo>
                  <a:pt x="2786470" y="3847431"/>
                  <a:pt x="2784516" y="3849581"/>
                  <a:pt x="2782562" y="3849581"/>
                </a:cubicBezTo>
                <a:cubicBezTo>
                  <a:pt x="3908" y="3849581"/>
                  <a:pt x="3908" y="3849581"/>
                  <a:pt x="3908" y="3849581"/>
                </a:cubicBezTo>
                <a:cubicBezTo>
                  <a:pt x="1954" y="3849581"/>
                  <a:pt x="0" y="3847431"/>
                  <a:pt x="0" y="3845282"/>
                </a:cubicBezTo>
                <a:cubicBezTo>
                  <a:pt x="1954" y="4299"/>
                  <a:pt x="1954" y="4299"/>
                  <a:pt x="1954" y="4299"/>
                </a:cubicBezTo>
                <a:cubicBezTo>
                  <a:pt x="1954" y="2149"/>
                  <a:pt x="3908" y="0"/>
                  <a:pt x="586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7674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0D6FB24-F6E6-9D43-94F5-34FE67C084D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1155700"/>
            <a:ext cx="105156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BB3BA87-B976-A942-81B0-5DA13C47CD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CB947-90A7-9748-8130-3B52BBBD1D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404040"/>
                </a:solidFill>
                <a:latin typeface="HP Simplified" pitchFamily="34" charset="0"/>
              </a:defRPr>
            </a:lvl1pPr>
          </a:lstStyle>
          <a:p>
            <a:pPr>
              <a:defRPr/>
            </a:pPr>
            <a:fld id="{EFA96300-28E5-2E4D-A66A-3D7D65BAB320}" type="datetimeFigureOut">
              <a:rPr lang="en-US" altLang="en-US"/>
              <a:pPr>
                <a:defRPr/>
              </a:pPr>
              <a:t>4/14/20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624E2-B10D-D248-8414-A9A504DFBD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HP Simplified" panose="020B0604020204020204" pitchFamily="34" charset="0"/>
                <a:ea typeface="HP Simplified" panose="020B0604020204020204" pitchFamily="34" charset="0"/>
                <a:cs typeface="HP Simplified" panose="020B0604020204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021E1-CBE0-E145-8581-1B6EF59CF5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404040"/>
                </a:solidFill>
                <a:latin typeface="HP Simplified" pitchFamily="34" charset="0"/>
              </a:defRPr>
            </a:lvl1pPr>
          </a:lstStyle>
          <a:p>
            <a:pPr>
              <a:defRPr/>
            </a:pPr>
            <a:fld id="{8C77F6D8-4DB7-D442-BC99-81FC78F729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1" descr="RMC_Full_Colour.ai">
            <a:extLst>
              <a:ext uri="{FF2B5EF4-FFF2-40B4-BE49-F238E27FC236}">
                <a16:creationId xmlns:a16="http://schemas.microsoft.com/office/drawing/2014/main" id="{FA019E50-D0AA-754A-9B36-83875C3EED2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76200"/>
            <a:ext cx="12922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96" r:id="rId1"/>
    <p:sldLayoutId id="2147485097" r:id="rId2"/>
    <p:sldLayoutId id="2147485098" r:id="rId3"/>
    <p:sldLayoutId id="2147485099" r:id="rId4"/>
    <p:sldLayoutId id="2147485100" r:id="rId5"/>
    <p:sldLayoutId id="2147485101" r:id="rId6"/>
    <p:sldLayoutId id="2147485102" r:id="rId7"/>
    <p:sldLayoutId id="2147485103" r:id="rId8"/>
    <p:sldLayoutId id="2147485104" r:id="rId9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404040"/>
          </a:solidFill>
          <a:latin typeface="HP Simplified" panose="020B0604020204020204" pitchFamily="34" charset="0"/>
          <a:ea typeface="ＭＳ Ｐゴシック" charset="0"/>
          <a:cs typeface="HP Simplified" panose="020B0604020204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404040"/>
          </a:solidFill>
          <a:latin typeface="HP Simplified" panose="020B0604020204020204" pitchFamily="34" charset="0"/>
          <a:ea typeface="ＭＳ Ｐゴシック" charset="0"/>
          <a:cs typeface="HP Simplified" panose="020B0604020204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404040"/>
          </a:solidFill>
          <a:latin typeface="HP Simplified" panose="020B0604020204020204" pitchFamily="34" charset="0"/>
          <a:ea typeface="ＭＳ Ｐゴシック" charset="0"/>
          <a:cs typeface="HP Simplified" panose="020B0604020204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404040"/>
          </a:solidFill>
          <a:latin typeface="HP Simplified" panose="020B0604020204020204" pitchFamily="34" charset="0"/>
          <a:ea typeface="ＭＳ Ｐゴシック" charset="0"/>
          <a:cs typeface="HP Simplified" panose="020B0604020204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404040"/>
          </a:solidFill>
          <a:latin typeface="HP Simplified" panose="020B0604020204020204" pitchFamily="34" charset="0"/>
          <a:ea typeface="ＭＳ Ｐゴシック" charset="0"/>
          <a:cs typeface="HP Simplified" panose="020B0604020204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404040"/>
          </a:solidFill>
          <a:latin typeface="Roboto Light"/>
          <a:ea typeface="Roboto Light"/>
          <a:cs typeface="Roboto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404040"/>
          </a:solidFill>
          <a:latin typeface="Roboto Light"/>
          <a:ea typeface="Roboto Light"/>
          <a:cs typeface="Roboto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404040"/>
          </a:solidFill>
          <a:latin typeface="Roboto Light"/>
          <a:ea typeface="Roboto Light"/>
          <a:cs typeface="Roboto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404040"/>
          </a:solidFill>
          <a:latin typeface="Roboto Light"/>
          <a:ea typeface="Roboto Light"/>
          <a:cs typeface="Roboto Light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2800" kern="1200">
          <a:solidFill>
            <a:srgbClr val="404040"/>
          </a:solidFill>
          <a:latin typeface="HP Simplified" panose="020B0604020204020204" pitchFamily="34" charset="0"/>
          <a:ea typeface="ＭＳ Ｐゴシック" charset="0"/>
          <a:cs typeface="HP Simplified" panose="020B0604020204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404040"/>
          </a:solidFill>
          <a:latin typeface="Roboto Light" charset="0"/>
          <a:ea typeface="ＭＳ Ｐゴシック" charset="0"/>
          <a:cs typeface="Roboto Light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404040"/>
          </a:solidFill>
          <a:latin typeface="Roboto Light" charset="0"/>
          <a:ea typeface="Roboto Light" charset="0"/>
          <a:cs typeface="Roboto Light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404040"/>
          </a:solidFill>
          <a:latin typeface="Roboto Light" charset="0"/>
          <a:ea typeface="Roboto Light" charset="0"/>
          <a:cs typeface="Roboto Light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404040"/>
          </a:solidFill>
          <a:latin typeface="Roboto Light" charset="0"/>
          <a:ea typeface="Roboto Light" charset="0"/>
          <a:cs typeface="Roboto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em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mailto:charles@thermc.com.au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em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B459CA-C078-4327-9EFF-2401CA2F31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941" r="-1107"/>
          <a:stretch/>
        </p:blipFill>
        <p:spPr>
          <a:xfrm>
            <a:off x="360074" y="333375"/>
            <a:ext cx="6168188" cy="6191250"/>
          </a:xfrm>
          <a:prstGeom prst="rect">
            <a:avLst/>
          </a:prstGeom>
        </p:spPr>
      </p:pic>
      <p:pic>
        <p:nvPicPr>
          <p:cNvPr id="16386" name="Picture 11">
            <a:extLst>
              <a:ext uri="{FF2B5EF4-FFF2-40B4-BE49-F238E27FC236}">
                <a16:creationId xmlns:a16="http://schemas.microsoft.com/office/drawing/2014/main" id="{330367F5-4971-F147-8694-8494FF9AE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265" y="6100763"/>
            <a:ext cx="6540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9369A02-96AB-5841-AF36-CA15F90E5E01}"/>
              </a:ext>
            </a:extLst>
          </p:cNvPr>
          <p:cNvSpPr/>
          <p:nvPr/>
        </p:nvSpPr>
        <p:spPr>
          <a:xfrm>
            <a:off x="509588" y="4194175"/>
            <a:ext cx="446087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2FF6FFA-CE15-EA4F-B882-365C7D543569}"/>
              </a:ext>
            </a:extLst>
          </p:cNvPr>
          <p:cNvSpPr/>
          <p:nvPr/>
        </p:nvSpPr>
        <p:spPr>
          <a:xfrm>
            <a:off x="2508250" y="6310312"/>
            <a:ext cx="446088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F6AABE7-40AB-9745-B4B0-F8ECFE145CC1}"/>
              </a:ext>
            </a:extLst>
          </p:cNvPr>
          <p:cNvSpPr/>
          <p:nvPr/>
        </p:nvSpPr>
        <p:spPr>
          <a:xfrm>
            <a:off x="3021013" y="6310312"/>
            <a:ext cx="446087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023A172-7862-C145-8D1D-6DB8801E707A}"/>
              </a:ext>
            </a:extLst>
          </p:cNvPr>
          <p:cNvSpPr/>
          <p:nvPr/>
        </p:nvSpPr>
        <p:spPr>
          <a:xfrm>
            <a:off x="6255288" y="576263"/>
            <a:ext cx="446087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6392" name="Rectangle 4">
            <a:extLst>
              <a:ext uri="{FF2B5EF4-FFF2-40B4-BE49-F238E27FC236}">
                <a16:creationId xmlns:a16="http://schemas.microsoft.com/office/drawing/2014/main" id="{6A412EA8-C383-3549-9374-2B173ED6E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951" y="5337181"/>
            <a:ext cx="50269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Helvetica" pitchFamily="2" charset="0"/>
              </a:rPr>
              <a:t>COVID-19 – Variation to Awards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D27F80A-E491-EF4C-9E3A-122A69BEDF76}"/>
              </a:ext>
            </a:extLst>
          </p:cNvPr>
          <p:cNvSpPr/>
          <p:nvPr/>
        </p:nvSpPr>
        <p:spPr>
          <a:xfrm>
            <a:off x="6912900" y="5945188"/>
            <a:ext cx="277812" cy="44450"/>
          </a:xfrm>
          <a:prstGeom prst="rect">
            <a:avLst/>
          </a:prstGeom>
          <a:solidFill>
            <a:srgbClr val="E341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B5CAF6A-5398-B440-B7FE-463C664BBD4D}"/>
              </a:ext>
            </a:extLst>
          </p:cNvPr>
          <p:cNvSpPr/>
          <p:nvPr/>
        </p:nvSpPr>
        <p:spPr>
          <a:xfrm>
            <a:off x="6912900" y="5086350"/>
            <a:ext cx="277812" cy="44450"/>
          </a:xfrm>
          <a:prstGeom prst="rect">
            <a:avLst/>
          </a:prstGeom>
          <a:solidFill>
            <a:srgbClr val="E341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95" name="TextBox 6">
            <a:extLst>
              <a:ext uri="{FF2B5EF4-FFF2-40B4-BE49-F238E27FC236}">
                <a16:creationId xmlns:a16="http://schemas.microsoft.com/office/drawing/2014/main" id="{42AEF0BC-810E-F04C-94B3-A344CAFAB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4611" y="3782338"/>
            <a:ext cx="5047316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57C1E6"/>
                </a:solidFill>
                <a:latin typeface="Helvetica" pitchFamily="2" charset="0"/>
              </a:rPr>
              <a:t>Briefing 14/02/20</a:t>
            </a:r>
          </a:p>
        </p:txBody>
      </p:sp>
      <p:sp>
        <p:nvSpPr>
          <p:cNvPr id="16396" name="TextBox 6">
            <a:extLst>
              <a:ext uri="{FF2B5EF4-FFF2-40B4-BE49-F238E27FC236}">
                <a16:creationId xmlns:a16="http://schemas.microsoft.com/office/drawing/2014/main" id="{2C24D4C9-27F9-0D47-BB2F-A263F5481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1376" y="1191678"/>
            <a:ext cx="534653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tx1"/>
                </a:solidFill>
                <a:latin typeface="Helvetica" pitchFamily="2" charset="0"/>
              </a:rPr>
              <a:t>INDUSTRIAL AND WORKPLACE RELATIONS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9C0FA59-A673-4342-B996-A2992DCB2347}"/>
              </a:ext>
            </a:extLst>
          </p:cNvPr>
          <p:cNvSpPr/>
          <p:nvPr/>
        </p:nvSpPr>
        <p:spPr>
          <a:xfrm>
            <a:off x="4254500" y="110532"/>
            <a:ext cx="446088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A36AE14-FE78-404F-9F56-F10ED10A3977}"/>
              </a:ext>
            </a:extLst>
          </p:cNvPr>
          <p:cNvSpPr/>
          <p:nvPr/>
        </p:nvSpPr>
        <p:spPr>
          <a:xfrm>
            <a:off x="3730625" y="110532"/>
            <a:ext cx="446088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20" name="Picture 19" descr="RMC_white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99" y="460095"/>
            <a:ext cx="970274" cy="48962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925475C-1F07-AC4D-B66D-B03C22942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45"/>
    </mc:Choice>
    <mc:Fallback xmlns="">
      <p:transition spd="slow" advTm="27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>
            <a:extLst>
              <a:ext uri="{FF2B5EF4-FFF2-40B4-BE49-F238E27FC236}">
                <a16:creationId xmlns:a16="http://schemas.microsoft.com/office/drawing/2014/main" id="{2DCFCA8D-ABA3-784C-8710-85B4E9865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741" y="1084665"/>
            <a:ext cx="7724419" cy="8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Helvetica" pitchFamily="2" charset="0"/>
              </a:rPr>
              <a:t>Variation to Industrial Awards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407A33F-E550-43EE-B826-33477C64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89" y="2339857"/>
            <a:ext cx="7942966" cy="2646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r>
              <a:rPr lang="en-AU" dirty="0"/>
              <a:t>Decision of the Fair Work Commission</a:t>
            </a:r>
          </a:p>
          <a:p>
            <a:r>
              <a:rPr lang="en-AU" dirty="0"/>
              <a:t>Schedule inserted into 99 national system Awards </a:t>
            </a:r>
          </a:p>
          <a:p>
            <a:r>
              <a:rPr lang="en-AU" dirty="0"/>
              <a:t>Those terms relate to: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AU" b="1" dirty="0"/>
              <a:t>Unpaid Pandemic leave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AU" b="1" dirty="0"/>
              <a:t>Annual leave on half pay</a:t>
            </a:r>
            <a:br>
              <a:rPr lang="en-GB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en-US" altLang="en-US" sz="140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6DC5B8-45A4-854A-BF62-F4F841125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27"/>
    </mc:Choice>
    <mc:Fallback xmlns="">
      <p:transition spd="slow" advTm="45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>
            <a:extLst>
              <a:ext uri="{FF2B5EF4-FFF2-40B4-BE49-F238E27FC236}">
                <a16:creationId xmlns:a16="http://schemas.microsoft.com/office/drawing/2014/main" id="{2DCFCA8D-ABA3-784C-8710-85B4E9865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741" y="1084665"/>
            <a:ext cx="7724419" cy="8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Helvetica" pitchFamily="2" charset="0"/>
              </a:rPr>
              <a:t>Variation to Industrial Awards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407A33F-E550-43EE-B826-33477C64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88" y="2597876"/>
            <a:ext cx="9143970" cy="213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b="1" dirty="0"/>
              <a:t>Purpose</a:t>
            </a:r>
            <a:r>
              <a:rPr lang="en-AU" dirty="0"/>
              <a:t> – short term measure to address pandemic issues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b="1" dirty="0"/>
              <a:t>Commencement</a:t>
            </a:r>
            <a:r>
              <a:rPr lang="en-AU" dirty="0"/>
              <a:t> - 8 April 2020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Schedule </a:t>
            </a:r>
            <a:r>
              <a:rPr lang="en-AU" b="1" dirty="0"/>
              <a:t>expires</a:t>
            </a:r>
            <a:r>
              <a:rPr lang="en-AU" dirty="0"/>
              <a:t> - 30 June 2020 – to be reviewed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No apparent effect on JobKeeper scheme</a:t>
            </a:r>
            <a:br>
              <a:rPr lang="en-GB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en-US" altLang="en-US" sz="140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3C7C06-CA2A-674F-A765-FD268F5FD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4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68"/>
    </mc:Choice>
    <mc:Fallback xmlns="">
      <p:transition spd="slow" advTm="107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>
            <a:extLst>
              <a:ext uri="{FF2B5EF4-FFF2-40B4-BE49-F238E27FC236}">
                <a16:creationId xmlns:a16="http://schemas.microsoft.com/office/drawing/2014/main" id="{2DCFCA8D-ABA3-784C-8710-85B4E9865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741" y="1084665"/>
            <a:ext cx="7724419" cy="8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Helvetica" pitchFamily="2" charset="0"/>
              </a:rPr>
              <a:t>Relevant Awards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407A33F-E550-43EE-B826-33477C64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88" y="2306537"/>
            <a:ext cx="9143970" cy="329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/>
              <a:t>Graphic Arts Printing and Publishing Award 2010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/>
              <a:t>Business Equipment Award 2010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/>
              <a:t>Journalists Published Media Award 2010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/>
              <a:t>Broadcasting, Recorded Entertainment and Cinemas Award 2010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/>
              <a:t>Commercial Sales Award 2010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/>
              <a:t>Road Transport and Distribution Award 2010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/>
              <a:t>Clerks Private Sector Award 2010</a:t>
            </a:r>
            <a:br>
              <a:rPr lang="en-GB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en-US" altLang="en-US" sz="140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EB1914E-E668-F544-BA1F-8CB008B30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6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42"/>
    </mc:Choice>
    <mc:Fallback xmlns="">
      <p:transition spd="slow" advTm="50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>
            <a:extLst>
              <a:ext uri="{FF2B5EF4-FFF2-40B4-BE49-F238E27FC236}">
                <a16:creationId xmlns:a16="http://schemas.microsoft.com/office/drawing/2014/main" id="{2DCFCA8D-ABA3-784C-8710-85B4E9865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741" y="1084665"/>
            <a:ext cx="7724419" cy="8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Helvetica" pitchFamily="2" charset="0"/>
              </a:rPr>
              <a:t>Unpaid Pandemic Leave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407A33F-E550-43EE-B826-33477C64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88" y="2370658"/>
            <a:ext cx="9143970" cy="316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If employee required to self-isolate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Not for looking after a family/household member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Employee may elect to take up to 2 weeks’ unpaid leave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Employee not required to use other paid leave prior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Employee to give notice and provide evidence if required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It’s a “once off” entitlement</a:t>
            </a:r>
            <a:br>
              <a:rPr lang="en-GB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en-US" altLang="en-US" sz="140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84A29B5-EEC9-EE48-8DB8-46514AFD0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3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653"/>
    </mc:Choice>
    <mc:Fallback xmlns="">
      <p:transition spd="slow" advTm="99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>
            <a:extLst>
              <a:ext uri="{FF2B5EF4-FFF2-40B4-BE49-F238E27FC236}">
                <a16:creationId xmlns:a16="http://schemas.microsoft.com/office/drawing/2014/main" id="{2DCFCA8D-ABA3-784C-8710-85B4E9865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741" y="1084665"/>
            <a:ext cx="7724419" cy="8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Helvetica" pitchFamily="2" charset="0"/>
              </a:rPr>
              <a:t>Annual leave at half pay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407A33F-E550-43EE-B826-33477C64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88" y="2628678"/>
            <a:ext cx="9143970" cy="2646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Employer </a:t>
            </a:r>
            <a:r>
              <a:rPr lang="en-AU" b="1" dirty="0"/>
              <a:t>may</a:t>
            </a:r>
            <a:r>
              <a:rPr lang="en-AU" dirty="0"/>
              <a:t> agree to request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Example – 2 weeks leave but employee receives 1 weeks’ pay (including any annual leave loading)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Employee continues to accrue entitlements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Agreement in writing and kept as a record</a:t>
            </a:r>
            <a:endParaRPr lang="en-GB" sz="12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altLang="en-US" sz="140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C2C9D6-76CF-D749-90F9-285BB24F2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99"/>
    </mc:Choice>
    <mc:Fallback xmlns="">
      <p:transition spd="slow" advTm="96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>
            <a:extLst>
              <a:ext uri="{FF2B5EF4-FFF2-40B4-BE49-F238E27FC236}">
                <a16:creationId xmlns:a16="http://schemas.microsoft.com/office/drawing/2014/main" id="{2DCFCA8D-ABA3-784C-8710-85B4E9865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741" y="1084665"/>
            <a:ext cx="7724419" cy="8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Helvetica" pitchFamily="2" charset="0"/>
              </a:rPr>
              <a:t>Practical issues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407A33F-E550-43EE-B826-33477C64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88" y="2726173"/>
            <a:ext cx="9143970" cy="2451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Parties can make further applications to vary Awards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Workplace right for the life of the Schedule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Keep records of any related leave request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Payroll processes – identify and process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/>
              <a:t>FWC can hear related disputes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F6C3C5-63F8-F743-96BF-B5F5E5F99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68"/>
    </mc:Choice>
    <mc:Fallback xmlns="">
      <p:transition spd="slow" advTm="65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Box 7">
            <a:extLst>
              <a:ext uri="{FF2B5EF4-FFF2-40B4-BE49-F238E27FC236}">
                <a16:creationId xmlns:a16="http://schemas.microsoft.com/office/drawing/2014/main" id="{4F97C0BB-02C8-B240-928D-67F6CB016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2425" y="6300788"/>
            <a:ext cx="8489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Helvetica" pitchFamily="2" charset="0"/>
              </a:rPr>
              <a:t>Contact details:  Phone, Email, Website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BFF945-E77A-9347-A070-61AA1AC6B376}"/>
              </a:ext>
            </a:extLst>
          </p:cNvPr>
          <p:cNvSpPr/>
          <p:nvPr/>
        </p:nvSpPr>
        <p:spPr>
          <a:xfrm>
            <a:off x="5721350" y="1477963"/>
            <a:ext cx="6608763" cy="12319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spc="300" dirty="0">
                <a:latin typeface="Helvetica"/>
                <a:ea typeface="Montserrat" charset="0"/>
                <a:cs typeface="Helvetica"/>
              </a:rPr>
              <a:t>THANK</a:t>
            </a:r>
            <a:endParaRPr lang="en-US" sz="8000" b="1" dirty="0">
              <a:latin typeface="Helvetica"/>
              <a:ea typeface="Roboto Thin" charset="0"/>
              <a:cs typeface="Helvetic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614D13-69E2-B84B-9A5D-53C51AC41F44}"/>
              </a:ext>
            </a:extLst>
          </p:cNvPr>
          <p:cNvSpPr/>
          <p:nvPr/>
        </p:nvSpPr>
        <p:spPr>
          <a:xfrm>
            <a:off x="7173913" y="2736850"/>
            <a:ext cx="6610350" cy="12319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spc="300" dirty="0">
                <a:solidFill>
                  <a:srgbClr val="57C1E6"/>
                </a:solidFill>
                <a:latin typeface="Helvetica"/>
                <a:ea typeface="Montserrat" charset="0"/>
                <a:cs typeface="Helvetica"/>
              </a:rPr>
              <a:t>YOU</a:t>
            </a:r>
            <a:endParaRPr lang="en-US" sz="8000" b="1" dirty="0">
              <a:solidFill>
                <a:srgbClr val="57C1E6"/>
              </a:solidFill>
              <a:latin typeface="Helvetica"/>
              <a:ea typeface="Roboto Thin" charset="0"/>
              <a:cs typeface="Helvetica"/>
            </a:endParaRPr>
          </a:p>
        </p:txBody>
      </p:sp>
      <p:sp>
        <p:nvSpPr>
          <p:cNvPr id="45060" name="TextBox 7">
            <a:extLst>
              <a:ext uri="{FF2B5EF4-FFF2-40B4-BE49-F238E27FC236}">
                <a16:creationId xmlns:a16="http://schemas.microsoft.com/office/drawing/2014/main" id="{51D5E60F-B8EC-F840-8881-CBDA1C8D2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" y="4073525"/>
            <a:ext cx="4235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Presentation name</a:t>
            </a:r>
            <a:br>
              <a:rPr lang="en-US" altLang="en-US" sz="1400">
                <a:solidFill>
                  <a:schemeClr val="bg1"/>
                </a:solidFill>
              </a:rPr>
            </a:br>
            <a:r>
              <a:rPr lang="en-US" altLang="en-US" sz="1400">
                <a:solidFill>
                  <a:schemeClr val="bg1"/>
                </a:solidFill>
              </a:rPr>
              <a:t>speaker name </a:t>
            </a:r>
            <a:br>
              <a:rPr lang="en-US" altLang="en-US" sz="1400">
                <a:solidFill>
                  <a:schemeClr val="bg1"/>
                </a:solidFill>
              </a:rPr>
            </a:br>
            <a:r>
              <a:rPr lang="en-US" altLang="en-US" sz="1400">
                <a:solidFill>
                  <a:schemeClr val="bg1"/>
                </a:solidFill>
              </a:rPr>
              <a:t>speaker details</a:t>
            </a:r>
          </a:p>
        </p:txBody>
      </p:sp>
      <p:pic>
        <p:nvPicPr>
          <p:cNvPr id="45061" name="Picture 11">
            <a:extLst>
              <a:ext uri="{FF2B5EF4-FFF2-40B4-BE49-F238E27FC236}">
                <a16:creationId xmlns:a16="http://schemas.microsoft.com/office/drawing/2014/main" id="{25EDE48C-8EC2-CF4A-B0E7-8A2753444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2328863"/>
            <a:ext cx="379412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2" descr="Urban Poster.jpg">
            <a:extLst>
              <a:ext uri="{FF2B5EF4-FFF2-40B4-BE49-F238E27FC236}">
                <a16:creationId xmlns:a16="http://schemas.microsoft.com/office/drawing/2014/main" id="{4F19752E-4F13-DC4B-A8D4-8227A7FF5B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0" t="10273" r="19212" b="8039"/>
          <a:stretch/>
        </p:blipFill>
        <p:spPr bwMode="auto">
          <a:xfrm>
            <a:off x="228600" y="235194"/>
            <a:ext cx="6575425" cy="641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42D6294-5D0C-0548-8730-DDD8327D6C63}"/>
              </a:ext>
            </a:extLst>
          </p:cNvPr>
          <p:cNvSpPr/>
          <p:nvPr/>
        </p:nvSpPr>
        <p:spPr>
          <a:xfrm>
            <a:off x="509588" y="4194175"/>
            <a:ext cx="446087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B3226FD-B446-364C-AB49-6B8E99F6C1C2}"/>
              </a:ext>
            </a:extLst>
          </p:cNvPr>
          <p:cNvSpPr/>
          <p:nvPr/>
        </p:nvSpPr>
        <p:spPr>
          <a:xfrm>
            <a:off x="2508250" y="6359525"/>
            <a:ext cx="446088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16C8449-B10A-3C45-A83D-9D224E9008CE}"/>
              </a:ext>
            </a:extLst>
          </p:cNvPr>
          <p:cNvSpPr/>
          <p:nvPr/>
        </p:nvSpPr>
        <p:spPr>
          <a:xfrm>
            <a:off x="3021013" y="6359525"/>
            <a:ext cx="446087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C291CBB-F36D-B546-AB85-BE4B8618EFB4}"/>
              </a:ext>
            </a:extLst>
          </p:cNvPr>
          <p:cNvSpPr/>
          <p:nvPr/>
        </p:nvSpPr>
        <p:spPr>
          <a:xfrm>
            <a:off x="6548438" y="576263"/>
            <a:ext cx="446087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D21B5F9-BEC6-8A48-A76D-7C8A06735CCD}"/>
              </a:ext>
            </a:extLst>
          </p:cNvPr>
          <p:cNvSpPr/>
          <p:nvPr/>
        </p:nvSpPr>
        <p:spPr>
          <a:xfrm>
            <a:off x="6548438" y="1074738"/>
            <a:ext cx="446087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49C113-17FA-3E47-867C-7AFE6F53510E}"/>
              </a:ext>
            </a:extLst>
          </p:cNvPr>
          <p:cNvSpPr/>
          <p:nvPr/>
        </p:nvSpPr>
        <p:spPr>
          <a:xfrm>
            <a:off x="5919788" y="4271963"/>
            <a:ext cx="446087" cy="4476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45069" name="Picture 21" descr="RMC_Black_Logo.eps">
            <a:extLst>
              <a:ext uri="{FF2B5EF4-FFF2-40B4-BE49-F238E27FC236}">
                <a16:creationId xmlns:a16="http://schemas.microsoft.com/office/drawing/2014/main" id="{43DA21F8-23C4-EF44-B11D-D61DBA40E2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325438"/>
            <a:ext cx="9969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0" name="TextBox 1">
            <a:extLst>
              <a:ext uri="{FF2B5EF4-FFF2-40B4-BE49-F238E27FC236}">
                <a16:creationId xmlns:a16="http://schemas.microsoft.com/office/drawing/2014/main" id="{A02E9C8B-C4F0-9E4C-BFC6-FC1DFE2ED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038" y="4857334"/>
            <a:ext cx="31734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Helvetica" pitchFamily="2" charset="0"/>
              </a:rPr>
              <a:t>+61 3 9421 2206	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Helvetica" pitchFamily="2" charset="0"/>
                <a:hlinkClick r:id="rId8"/>
              </a:rPr>
              <a:t>charles@thermc.com.au</a:t>
            </a:r>
            <a:br>
              <a:rPr lang="en-US" altLang="en-US" sz="1200" dirty="0">
                <a:solidFill>
                  <a:schemeClr val="tx1"/>
                </a:solidFill>
                <a:latin typeface="Helvetica" pitchFamily="2" charset="0"/>
              </a:rPr>
            </a:br>
            <a:endParaRPr lang="en-US" altLang="en-US" sz="1200" dirty="0">
              <a:solidFill>
                <a:schemeClr val="tx1"/>
              </a:solidFill>
              <a:latin typeface="Helvetica" pitchFamily="2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Helvetica" pitchFamily="2" charset="0"/>
              </a:rPr>
              <a:t>Suite 6, 151 Barkly Avenue </a:t>
            </a:r>
            <a:br>
              <a:rPr lang="en-US" altLang="en-US" sz="1200" dirty="0">
                <a:solidFill>
                  <a:schemeClr val="tx1"/>
                </a:solidFill>
                <a:latin typeface="Helvetica" pitchFamily="2" charset="0"/>
              </a:rPr>
            </a:br>
            <a:r>
              <a:rPr lang="en-US" altLang="en-US" sz="1200" dirty="0">
                <a:solidFill>
                  <a:schemeClr val="tx1"/>
                </a:solidFill>
                <a:latin typeface="Helvetica" pitchFamily="2" charset="0"/>
              </a:rPr>
              <a:t>Richmond VIC 3121 Australia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 dirty="0">
              <a:solidFill>
                <a:schemeClr val="tx1"/>
              </a:solidFill>
              <a:latin typeface="Helvetica" pitchFamily="2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Helvetica" pitchFamily="2" charset="0"/>
              </a:rPr>
              <a:t>For more information: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Helvetica" pitchFamily="2" charset="0"/>
              </a:rPr>
              <a:t>www.therealmediacollective.com.au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2B1F38-CAC0-E747-8258-0BF1407C9C4D}"/>
              </a:ext>
            </a:extLst>
          </p:cNvPr>
          <p:cNvSpPr/>
          <p:nvPr/>
        </p:nvSpPr>
        <p:spPr>
          <a:xfrm>
            <a:off x="7253288" y="4630738"/>
            <a:ext cx="276225" cy="46037"/>
          </a:xfrm>
          <a:prstGeom prst="rect">
            <a:avLst/>
          </a:prstGeom>
          <a:solidFill>
            <a:srgbClr val="E341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7C48E0-F915-C944-8400-F3B5149C8D80}"/>
              </a:ext>
            </a:extLst>
          </p:cNvPr>
          <p:cNvSpPr/>
          <p:nvPr/>
        </p:nvSpPr>
        <p:spPr>
          <a:xfrm>
            <a:off x="7269163" y="6553200"/>
            <a:ext cx="276225" cy="46038"/>
          </a:xfrm>
          <a:prstGeom prst="rect">
            <a:avLst/>
          </a:prstGeom>
          <a:solidFill>
            <a:srgbClr val="E3414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073" name="TextBox 1">
            <a:extLst>
              <a:ext uri="{FF2B5EF4-FFF2-40B4-BE49-F238E27FC236}">
                <a16:creationId xmlns:a16="http://schemas.microsoft.com/office/drawing/2014/main" id="{93E4B7FD-E439-9C42-991E-883D9D255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5025" y="8093075"/>
            <a:ext cx="31734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rgbClr val="404040"/>
                </a:solidFill>
                <a:latin typeface="HP Simplified" pitchFamily="34" charset="0"/>
                <a:ea typeface="ＭＳ Ｐゴシック" panose="020B0600070205080204" pitchFamily="34" charset="-128"/>
                <a:cs typeface="HP Simplified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Roboto Light" charset="0"/>
                <a:ea typeface="Roboto Light" charset="0"/>
                <a:cs typeface="Roboto Light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tx1"/>
                </a:solidFill>
                <a:latin typeface="Helvetica" pitchFamily="2" charset="0"/>
              </a:rPr>
              <a:t>Check out more examples: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1"/>
                </a:solidFill>
                <a:latin typeface="Helvetica" pitchFamily="2" charset="0"/>
              </a:rPr>
              <a:t>www.vopp.com.au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1"/>
                </a:solidFill>
                <a:latin typeface="Helvetica" pitchFamily="2" charset="0"/>
              </a:rPr>
              <a:t>www.therealmediacollective.com.au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4D6F6AF-6913-1F4D-8C2E-4BB806C26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74"/>
    </mc:Choice>
    <mc:Fallback xmlns="">
      <p:transition spd="slow" advTm="67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HP">
      <a:dk1>
        <a:srgbClr val="000000"/>
      </a:dk1>
      <a:lt1>
        <a:srgbClr val="FFFFFF"/>
      </a:lt1>
      <a:dk2>
        <a:srgbClr val="07222F"/>
      </a:dk2>
      <a:lt2>
        <a:srgbClr val="E7E6E6"/>
      </a:lt2>
      <a:accent1>
        <a:srgbClr val="0095D5"/>
      </a:accent1>
      <a:accent2>
        <a:srgbClr val="66C8FF"/>
      </a:accent2>
      <a:accent3>
        <a:srgbClr val="FF9200"/>
      </a:accent3>
      <a:accent4>
        <a:srgbClr val="F8261E"/>
      </a:accent4>
      <a:accent5>
        <a:srgbClr val="16BC96"/>
      </a:accent5>
      <a:accent6>
        <a:srgbClr val="0B4273"/>
      </a:accent6>
      <a:hlink>
        <a:srgbClr val="0563C1"/>
      </a:hlink>
      <a:folHlink>
        <a:srgbClr val="8B1F8A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6989</TotalTime>
  <Words>292</Words>
  <Application>Microsoft Macintosh PowerPoint</Application>
  <PresentationFormat>Widescreen</PresentationFormat>
  <Paragraphs>61</Paragraphs>
  <Slides>8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ＭＳ Ｐゴシック</vt:lpstr>
      <vt:lpstr>Arial</vt:lpstr>
      <vt:lpstr>Calibri</vt:lpstr>
      <vt:lpstr>Helvetica</vt:lpstr>
      <vt:lpstr>HP Simplified</vt:lpstr>
      <vt:lpstr>HP Simplified Light</vt:lpstr>
      <vt:lpstr>Montserrat</vt:lpstr>
      <vt:lpstr>Roboto Light</vt:lpstr>
      <vt:lpstr>Roboto Thin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419</cp:revision>
  <dcterms:created xsi:type="dcterms:W3CDTF">2016-08-06T01:31:11Z</dcterms:created>
  <dcterms:modified xsi:type="dcterms:W3CDTF">2020-04-13T23:27:45Z</dcterms:modified>
</cp:coreProperties>
</file>