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8" r:id="rId2"/>
    <p:sldId id="349" r:id="rId3"/>
    <p:sldId id="350" r:id="rId4"/>
    <p:sldId id="351" r:id="rId5"/>
    <p:sldId id="352" r:id="rId6"/>
    <p:sldId id="353" r:id="rId7"/>
    <p:sldId id="356" r:id="rId8"/>
    <p:sldId id="354" r:id="rId9"/>
    <p:sldId id="301" r:id="rId10"/>
    <p:sldId id="334" r:id="rId11"/>
    <p:sldId id="357" r:id="rId12"/>
    <p:sldId id="348" r:id="rId13"/>
  </p:sldIdLst>
  <p:sldSz cx="12192000" cy="6858000"/>
  <p:notesSz cx="6858000" cy="9144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2CAED"/>
    <a:srgbClr val="E9E6F3"/>
    <a:srgbClr val="EB514D"/>
    <a:srgbClr val="FFDB70"/>
    <a:srgbClr val="ECECEC"/>
    <a:srgbClr val="53585F"/>
    <a:srgbClr val="A6A6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52" autoAdjust="0"/>
    <p:restoredTop sz="95415" autoAdjust="0"/>
  </p:normalViewPr>
  <p:slideViewPr>
    <p:cSldViewPr snapToGrid="0">
      <p:cViewPr varScale="1">
        <p:scale>
          <a:sx n="124" d="100"/>
          <a:sy n="124" d="100"/>
        </p:scale>
        <p:origin x="200" y="17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82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A77BB2-1CFE-48CC-BA1B-ACE14802B431}" type="datetimeFigureOut">
              <a:rPr lang="id-ID" smtClean="0"/>
              <a:t>24/02/20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10F2A6-E860-4ED4-8D4D-D5D32E231798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187989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2CF779-76A6-45EB-889D-F20651670DF2}" type="datetimeFigureOut">
              <a:rPr lang="id-ID" smtClean="0"/>
              <a:t>24/02/20</a:t>
            </a:fld>
            <a:endParaRPr lang="id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d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0B0503-7A5E-4D70-8E40-F0F357BE06EE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66818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935038" y="0"/>
            <a:ext cx="4195762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48116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81948" cy="4580164"/>
          </a:xfrm>
        </p:spPr>
        <p:txBody>
          <a:bodyPr/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2592614" y="2859314"/>
            <a:ext cx="2481948" cy="3998686"/>
          </a:xfrm>
        </p:spPr>
        <p:txBody>
          <a:bodyPr/>
          <a:lstStyle/>
          <a:p>
            <a:endParaRPr lang="id-ID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0" y="4695092"/>
            <a:ext cx="2481948" cy="2162908"/>
          </a:xfrm>
        </p:spPr>
        <p:txBody>
          <a:bodyPr/>
          <a:lstStyle/>
          <a:p>
            <a:endParaRPr lang="id-ID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592614" y="0"/>
            <a:ext cx="2481948" cy="27432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19090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5271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0"/>
          </p:nvPr>
        </p:nvSpPr>
        <p:spPr>
          <a:xfrm>
            <a:off x="1291770" y="0"/>
            <a:ext cx="4016830" cy="6858000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Rectangle 24"/>
          <p:cNvSpPr/>
          <p:nvPr userDrawn="1"/>
        </p:nvSpPr>
        <p:spPr bwMode="auto">
          <a:xfrm>
            <a:off x="1" y="0"/>
            <a:ext cx="12917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id-ID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3212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996741" y="0"/>
            <a:ext cx="2840803" cy="7026876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00494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38"/>
          <p:cNvCxnSpPr/>
          <p:nvPr userDrawn="1"/>
        </p:nvCxnSpPr>
        <p:spPr>
          <a:xfrm>
            <a:off x="4508499" y="0"/>
            <a:ext cx="0" cy="6858000"/>
          </a:xfrm>
          <a:prstGeom prst="line">
            <a:avLst/>
          </a:prstGeom>
          <a:ln>
            <a:solidFill>
              <a:schemeClr val="tx1">
                <a:alpha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42"/>
          <p:cNvCxnSpPr/>
          <p:nvPr userDrawn="1"/>
        </p:nvCxnSpPr>
        <p:spPr>
          <a:xfrm>
            <a:off x="7639811" y="0"/>
            <a:ext cx="0" cy="6858000"/>
          </a:xfrm>
          <a:prstGeom prst="line">
            <a:avLst/>
          </a:prstGeom>
          <a:ln>
            <a:solidFill>
              <a:schemeClr val="tx1">
                <a:alpha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43"/>
          <p:cNvCxnSpPr/>
          <p:nvPr userDrawn="1"/>
        </p:nvCxnSpPr>
        <p:spPr>
          <a:xfrm>
            <a:off x="1316935" y="0"/>
            <a:ext cx="0" cy="6858000"/>
          </a:xfrm>
          <a:prstGeom prst="line">
            <a:avLst/>
          </a:prstGeom>
          <a:ln>
            <a:solidFill>
              <a:schemeClr val="tx1">
                <a:alpha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44"/>
          <p:cNvCxnSpPr/>
          <p:nvPr userDrawn="1"/>
        </p:nvCxnSpPr>
        <p:spPr>
          <a:xfrm>
            <a:off x="10596449" y="0"/>
            <a:ext cx="0" cy="6858000"/>
          </a:xfrm>
          <a:prstGeom prst="line">
            <a:avLst/>
          </a:prstGeom>
          <a:ln>
            <a:solidFill>
              <a:schemeClr val="tx1">
                <a:alpha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6143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85731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86500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2013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0" y="-36286"/>
            <a:ext cx="12192000" cy="6894286"/>
            <a:chOff x="0" y="-36286"/>
            <a:chExt cx="12192000" cy="6894286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0" y="2949224"/>
              <a:ext cx="12192000" cy="0"/>
            </a:xfrm>
            <a:prstGeom prst="line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0" y="3414891"/>
              <a:ext cx="12192000" cy="0"/>
            </a:xfrm>
            <a:prstGeom prst="line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744685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088743" y="-18143"/>
              <a:ext cx="0" cy="6858000"/>
            </a:xfrm>
            <a:prstGeom prst="line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8432801" y="-36286"/>
              <a:ext cx="0" cy="6858000"/>
            </a:xfrm>
            <a:prstGeom prst="line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66035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553200" y="706582"/>
            <a:ext cx="4991100" cy="5444836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65669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E984B1-AF1D-4F13-BB28-438C4A526F26}" type="datetimeFigureOut">
              <a:rPr lang="id-ID" smtClean="0"/>
              <a:t>24/02/20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7C7C55-A055-4E3F-946B-27C0247C832D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27150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63" r:id="rId2"/>
    <p:sldLayoutId id="2147483660" r:id="rId3"/>
    <p:sldLayoutId id="2147483658" r:id="rId4"/>
    <p:sldLayoutId id="2147483657" r:id="rId5"/>
    <p:sldLayoutId id="2147483649" r:id="rId6"/>
    <p:sldLayoutId id="2147483650" r:id="rId7"/>
    <p:sldLayoutId id="2147483652" r:id="rId8"/>
    <p:sldLayoutId id="2147483659" r:id="rId9"/>
    <p:sldLayoutId id="2147483677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emf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2824BC-BE15-FD41-A6FF-FBB02A1F591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5302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e and The Cell">
            <a:hlinkClick r:id="" action="ppaction://media"/>
            <a:extLst>
              <a:ext uri="{FF2B5EF4-FFF2-40B4-BE49-F238E27FC236}">
                <a16:creationId xmlns:a16="http://schemas.microsoft.com/office/drawing/2014/main" id="{A32B4B9B-0E24-A641-9E38-BDF6322258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96720" y="1174479"/>
            <a:ext cx="8803112" cy="49517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47BDC4-BC3C-D84D-B0EE-0A3F40DB92DF}"/>
              </a:ext>
            </a:extLst>
          </p:cNvPr>
          <p:cNvSpPr txBox="1"/>
          <p:nvPr/>
        </p:nvSpPr>
        <p:spPr>
          <a:xfrm>
            <a:off x="825057" y="327268"/>
            <a:ext cx="10475627" cy="1288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id-ID" sz="4800" b="1" dirty="0">
                <a:solidFill>
                  <a:srgbClr val="EB514D"/>
                </a:solidFill>
                <a:latin typeface="Berthold Akzidenz Grotesk BE Bo" pitchFamily="2" charset="0"/>
                <a:ea typeface="GulimChe" panose="020B0609000101010101" pitchFamily="49" charset="-127"/>
                <a:cs typeface="Lato" panose="020F0502020204030203" pitchFamily="34" charset="0"/>
              </a:rPr>
              <a:t>CREATE YOUR</a:t>
            </a:r>
          </a:p>
          <a:p>
            <a:pPr>
              <a:lnSpc>
                <a:spcPct val="80000"/>
              </a:lnSpc>
            </a:pPr>
            <a:r>
              <a:rPr lang="id-ID" sz="4800" b="1" dirty="0">
                <a:solidFill>
                  <a:srgbClr val="EB514D"/>
                </a:solidFill>
                <a:latin typeface="Berthold Akzidenz Grotesk BE Bo" pitchFamily="2" charset="0"/>
                <a:ea typeface="GulimChe" panose="020B0609000101010101" pitchFamily="49" charset="-127"/>
                <a:cs typeface="Lato" panose="020F0502020204030203" pitchFamily="34" charset="0"/>
              </a:rPr>
              <a:t>			OWN TALKABILITY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5CDC474-019B-0349-940F-B7B0813C1CCD}"/>
              </a:ext>
            </a:extLst>
          </p:cNvPr>
          <p:cNvSpPr/>
          <p:nvPr/>
        </p:nvSpPr>
        <p:spPr>
          <a:xfrm rot="16200000">
            <a:off x="-481570" y="710780"/>
            <a:ext cx="1453865" cy="240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d-ID" sz="700" i="0" dirty="0">
                <a:effectLst/>
                <a:latin typeface="Aqua Grotesque" pitchFamily="2" charset="0"/>
                <a:ea typeface="Lato" panose="020F0502020204030203" pitchFamily="34" charset="0"/>
                <a:cs typeface="Lato" panose="020F0502020204030203" pitchFamily="34" charset="0"/>
              </a:rPr>
              <a:t>The real media </a:t>
            </a:r>
            <a:r>
              <a:rPr lang="id-ID" sz="700" i="0" dirty="0" err="1">
                <a:effectLst/>
                <a:latin typeface="Aqua Grotesque" pitchFamily="2" charset="0"/>
                <a:ea typeface="Lato" panose="020F0502020204030203" pitchFamily="34" charset="0"/>
                <a:cs typeface="Lato" panose="020F0502020204030203" pitchFamily="34" charset="0"/>
              </a:rPr>
              <a:t>collective</a:t>
            </a:r>
            <a:endParaRPr lang="id-ID" sz="700" dirty="0">
              <a:latin typeface="Aqua Grotesque" pitchFamily="2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4F116A2-11AD-494A-8904-4509C76C3D5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1792" y="1723907"/>
            <a:ext cx="484450" cy="152512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B5FB49C-47CD-4C4B-9082-4EC22E41BABE}"/>
              </a:ext>
            </a:extLst>
          </p:cNvPr>
          <p:cNvSpPr/>
          <p:nvPr/>
        </p:nvSpPr>
        <p:spPr>
          <a:xfrm>
            <a:off x="2108392" y="5826051"/>
            <a:ext cx="520700" cy="5207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0109B86-11AD-C342-A095-80A887BD7E14}"/>
              </a:ext>
            </a:extLst>
          </p:cNvPr>
          <p:cNvSpPr/>
          <p:nvPr/>
        </p:nvSpPr>
        <p:spPr>
          <a:xfrm>
            <a:off x="2760536" y="5826051"/>
            <a:ext cx="521493" cy="5207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6250499-7B75-734D-B495-49B8E86F9335}"/>
              </a:ext>
            </a:extLst>
          </p:cNvPr>
          <p:cNvSpPr/>
          <p:nvPr/>
        </p:nvSpPr>
        <p:spPr>
          <a:xfrm>
            <a:off x="9563672" y="5289603"/>
            <a:ext cx="521493" cy="5207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9184C3A-7437-5D49-8778-54D0CF836EBF}"/>
              </a:ext>
            </a:extLst>
          </p:cNvPr>
          <p:cNvSpPr/>
          <p:nvPr/>
        </p:nvSpPr>
        <p:spPr>
          <a:xfrm>
            <a:off x="10239085" y="1616211"/>
            <a:ext cx="521493" cy="5207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C52131F-094F-FF4F-BF49-9048BB1A4B00}"/>
              </a:ext>
            </a:extLst>
          </p:cNvPr>
          <p:cNvSpPr/>
          <p:nvPr/>
        </p:nvSpPr>
        <p:spPr>
          <a:xfrm>
            <a:off x="10239085" y="2286771"/>
            <a:ext cx="521493" cy="5207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605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2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75A5B7-051E-C643-84C6-5FE551B004F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8491" y="2459153"/>
            <a:ext cx="3063480" cy="361891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484B7C1-262B-D642-BE15-569B2944F0E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5074" y="2464829"/>
            <a:ext cx="3063481" cy="3607564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6AB238D9-A73E-8442-BA39-E54AAFC47D99}"/>
              </a:ext>
            </a:extLst>
          </p:cNvPr>
          <p:cNvSpPr/>
          <p:nvPr/>
        </p:nvSpPr>
        <p:spPr>
          <a:xfrm>
            <a:off x="3383976" y="593903"/>
            <a:ext cx="611682" cy="61075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D4E328B-4684-014E-9CC0-E7F3CE824A53}"/>
              </a:ext>
            </a:extLst>
          </p:cNvPr>
          <p:cNvSpPr/>
          <p:nvPr/>
        </p:nvSpPr>
        <p:spPr>
          <a:xfrm rot="16200000">
            <a:off x="-481570" y="710780"/>
            <a:ext cx="1453865" cy="240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d-ID" sz="700" i="0" dirty="0">
                <a:effectLst/>
                <a:latin typeface="Aqua Grotesque" pitchFamily="2" charset="0"/>
                <a:ea typeface="Lato" panose="020F0502020204030203" pitchFamily="34" charset="0"/>
                <a:cs typeface="Lato" panose="020F0502020204030203" pitchFamily="34" charset="0"/>
              </a:rPr>
              <a:t>The real media </a:t>
            </a:r>
            <a:r>
              <a:rPr lang="id-ID" sz="700" i="0" dirty="0" err="1">
                <a:effectLst/>
                <a:latin typeface="Aqua Grotesque" pitchFamily="2" charset="0"/>
                <a:ea typeface="Lato" panose="020F0502020204030203" pitchFamily="34" charset="0"/>
                <a:cs typeface="Lato" panose="020F0502020204030203" pitchFamily="34" charset="0"/>
              </a:rPr>
              <a:t>collective</a:t>
            </a:r>
            <a:endParaRPr lang="id-ID" sz="700" dirty="0">
              <a:latin typeface="Aqua Grotesque" pitchFamily="2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547FB65-8BC9-3344-9E67-AF0A729786E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1792" y="1723907"/>
            <a:ext cx="484450" cy="1525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E7A768C-29D8-0E4C-AE33-8F92100E637A}"/>
              </a:ext>
            </a:extLst>
          </p:cNvPr>
          <p:cNvSpPr txBox="1"/>
          <p:nvPr/>
        </p:nvSpPr>
        <p:spPr>
          <a:xfrm>
            <a:off x="4632292" y="571108"/>
            <a:ext cx="6586313" cy="1724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id-ID" sz="4400" b="1" dirty="0">
                <a:solidFill>
                  <a:srgbClr val="72CAED"/>
                </a:solidFill>
                <a:latin typeface="Berthold Akzidenz Grotesk BE Bo" pitchFamily="2" charset="0"/>
                <a:ea typeface="GulimChe" panose="020B0609000101010101" pitchFamily="49" charset="-127"/>
                <a:cs typeface="Lato" panose="020F0502020204030203" pitchFamily="34" charset="0"/>
              </a:rPr>
              <a:t>PUSH EACH</a:t>
            </a:r>
            <a:br>
              <a:rPr lang="id-ID" sz="4400" b="1" dirty="0">
                <a:solidFill>
                  <a:srgbClr val="72CAED"/>
                </a:solidFill>
                <a:latin typeface="Berthold Akzidenz Grotesk BE Bo" pitchFamily="2" charset="0"/>
                <a:ea typeface="GulimChe" panose="020B0609000101010101" pitchFamily="49" charset="-127"/>
                <a:cs typeface="Lato" panose="020F0502020204030203" pitchFamily="34" charset="0"/>
              </a:rPr>
            </a:br>
            <a:r>
              <a:rPr lang="id-ID" sz="4400" b="1" dirty="0">
                <a:solidFill>
                  <a:srgbClr val="72CAED"/>
                </a:solidFill>
                <a:latin typeface="Berthold Akzidenz Grotesk BE Bo" pitchFamily="2" charset="0"/>
                <a:ea typeface="GulimChe" panose="020B0609000101010101" pitchFamily="49" charset="-127"/>
                <a:cs typeface="Lato" panose="020F0502020204030203" pitchFamily="34" charset="0"/>
              </a:rPr>
              <a:t>	AND EVERY CHANNEL</a:t>
            </a:r>
          </a:p>
        </p:txBody>
      </p:sp>
    </p:spTree>
    <p:extLst>
      <p:ext uri="{BB962C8B-B14F-4D97-AF65-F5344CB8AC3E}">
        <p14:creationId xmlns:p14="http://schemas.microsoft.com/office/powerpoint/2010/main" val="23688749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E74E05D8-7DD0-8442-BCFB-350ABAD903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252001" y="216000"/>
            <a:ext cx="5868000" cy="640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8550C0-469D-AB44-91B6-0B5B35C20C78}"/>
              </a:ext>
            </a:extLst>
          </p:cNvPr>
          <p:cNvSpPr txBox="1"/>
          <p:nvPr/>
        </p:nvSpPr>
        <p:spPr>
          <a:xfrm>
            <a:off x="6668179" y="1204654"/>
            <a:ext cx="6457528" cy="1876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id-ID" sz="7200" b="1" dirty="0">
                <a:solidFill>
                  <a:srgbClr val="72CAED"/>
                </a:solidFill>
                <a:latin typeface="Berthold Akzidenz Grotesk BE Bo" pitchFamily="2" charset="0"/>
                <a:ea typeface="GulimChe" panose="020B0609000101010101" pitchFamily="49" charset="-127"/>
                <a:cs typeface="Lato" panose="020F0502020204030203" pitchFamily="34" charset="0"/>
              </a:rPr>
              <a:t>THANK</a:t>
            </a:r>
          </a:p>
          <a:p>
            <a:pPr>
              <a:lnSpc>
                <a:spcPct val="80000"/>
              </a:lnSpc>
            </a:pPr>
            <a:r>
              <a:rPr lang="id-ID" sz="7200" b="1" dirty="0">
                <a:solidFill>
                  <a:srgbClr val="72CAED"/>
                </a:solidFill>
                <a:latin typeface="Berthold Akzidenz Grotesk BE Bo" pitchFamily="2" charset="0"/>
                <a:ea typeface="GulimChe" panose="020B0609000101010101" pitchFamily="49" charset="-127"/>
                <a:cs typeface="Lato" panose="020F0502020204030203" pitchFamily="34" charset="0"/>
              </a:rPr>
              <a:t>		YOU!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768544E-6299-E24E-8710-7BF156A4AC62}"/>
              </a:ext>
            </a:extLst>
          </p:cNvPr>
          <p:cNvSpPr/>
          <p:nvPr/>
        </p:nvSpPr>
        <p:spPr>
          <a:xfrm>
            <a:off x="464503" y="6354623"/>
            <a:ext cx="610751" cy="61075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0FBF177-1944-5047-82A2-66A56F13D54B}"/>
              </a:ext>
            </a:extLst>
          </p:cNvPr>
          <p:cNvSpPr/>
          <p:nvPr/>
        </p:nvSpPr>
        <p:spPr>
          <a:xfrm>
            <a:off x="1167449" y="6354623"/>
            <a:ext cx="611682" cy="61075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021DD47-1BA9-5642-BC66-EDA85193CF46}"/>
              </a:ext>
            </a:extLst>
          </p:cNvPr>
          <p:cNvSpPr/>
          <p:nvPr/>
        </p:nvSpPr>
        <p:spPr>
          <a:xfrm>
            <a:off x="5058729" y="5480863"/>
            <a:ext cx="611682" cy="61075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988AFAB-9E3F-8446-96FD-85F7FAF49675}"/>
              </a:ext>
            </a:extLst>
          </p:cNvPr>
          <p:cNvSpPr/>
          <p:nvPr/>
        </p:nvSpPr>
        <p:spPr>
          <a:xfrm>
            <a:off x="5830889" y="593903"/>
            <a:ext cx="611682" cy="61075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9EA8A82-18B0-6844-8290-95FFD774B9A0}"/>
              </a:ext>
            </a:extLst>
          </p:cNvPr>
          <p:cNvSpPr/>
          <p:nvPr/>
        </p:nvSpPr>
        <p:spPr>
          <a:xfrm>
            <a:off x="5830889" y="1325423"/>
            <a:ext cx="611682" cy="61075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3DCD849-7E57-EE4B-9A36-E7445659ABBA}"/>
              </a:ext>
            </a:extLst>
          </p:cNvPr>
          <p:cNvSpPr/>
          <p:nvPr/>
        </p:nvSpPr>
        <p:spPr>
          <a:xfrm>
            <a:off x="1167449" y="593903"/>
            <a:ext cx="611682" cy="61075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Box 1">
            <a:extLst>
              <a:ext uri="{FF2B5EF4-FFF2-40B4-BE49-F238E27FC236}">
                <a16:creationId xmlns:a16="http://schemas.microsoft.com/office/drawing/2014/main" id="{79AA32B0-61F8-7242-B235-D14C71B990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8179" y="4476610"/>
            <a:ext cx="3173412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rgbClr val="404040"/>
                </a:solidFill>
                <a:latin typeface="HP Simplified" pitchFamily="34" charset="0"/>
                <a:ea typeface="ＭＳ Ｐゴシック" panose="020B0600070205080204" pitchFamily="34" charset="-128"/>
                <a:cs typeface="HP Simplified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Roboto Light" charset="0"/>
                <a:ea typeface="ＭＳ Ｐゴシック" panose="020B0600070205080204" pitchFamily="34" charset="-128"/>
                <a:cs typeface="Roboto Light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chemeClr val="tx1"/>
                </a:solidFill>
                <a:latin typeface="Helvetica" pitchFamily="2" charset="0"/>
              </a:rPr>
              <a:t>+61 3 9421 2206	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dirty="0" err="1">
                <a:solidFill>
                  <a:schemeClr val="tx1"/>
                </a:solidFill>
                <a:latin typeface="Helvetica" pitchFamily="2" charset="0"/>
              </a:rPr>
              <a:t>hello@thermc.com.au</a:t>
            </a:r>
            <a:endParaRPr lang="en-US" altLang="en-US" sz="1200" dirty="0">
              <a:solidFill>
                <a:schemeClr val="tx1"/>
              </a:solidFill>
              <a:latin typeface="Helvetica" pitchFamily="2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200" dirty="0">
              <a:solidFill>
                <a:schemeClr val="tx1"/>
              </a:solidFill>
              <a:latin typeface="Helvetica" pitchFamily="2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chemeClr val="tx1"/>
                </a:solidFill>
                <a:latin typeface="Helvetica" pitchFamily="2" charset="0"/>
              </a:rPr>
              <a:t>Suite 6, 151 Barkly Avenue </a:t>
            </a:r>
            <a:br>
              <a:rPr lang="en-US" altLang="en-US" sz="1200" dirty="0">
                <a:solidFill>
                  <a:schemeClr val="tx1"/>
                </a:solidFill>
                <a:latin typeface="Helvetica" pitchFamily="2" charset="0"/>
              </a:rPr>
            </a:br>
            <a:r>
              <a:rPr lang="en-US" altLang="en-US" sz="1200" dirty="0">
                <a:solidFill>
                  <a:schemeClr val="tx1"/>
                </a:solidFill>
                <a:latin typeface="Helvetica" pitchFamily="2" charset="0"/>
              </a:rPr>
              <a:t>Richmond VIC 3121 Australia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200" dirty="0">
              <a:solidFill>
                <a:schemeClr val="tx1"/>
              </a:solidFill>
              <a:latin typeface="Helvetica" pitchFamily="2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chemeClr val="tx1"/>
                </a:solidFill>
                <a:latin typeface="Helvetica" pitchFamily="2" charset="0"/>
              </a:rPr>
              <a:t>Check out more examples: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dirty="0" err="1">
                <a:solidFill>
                  <a:schemeClr val="tx1"/>
                </a:solidFill>
                <a:latin typeface="Helvetica" pitchFamily="2" charset="0"/>
              </a:rPr>
              <a:t>www.vopp.com.au</a:t>
            </a:r>
            <a:endParaRPr lang="en-US" altLang="en-US" sz="1200" dirty="0">
              <a:solidFill>
                <a:schemeClr val="tx1"/>
              </a:solidFill>
              <a:latin typeface="Helvetica" pitchFamily="2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dirty="0" err="1">
                <a:solidFill>
                  <a:schemeClr val="tx1"/>
                </a:solidFill>
                <a:latin typeface="Helvetica" pitchFamily="2" charset="0"/>
              </a:rPr>
              <a:t>www.therealmediacollective.com.au</a:t>
            </a:r>
            <a:endParaRPr lang="en-US" altLang="en-US" sz="1200" dirty="0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F3257E2-6151-D845-8F26-344289469FE7}"/>
              </a:ext>
            </a:extLst>
          </p:cNvPr>
          <p:cNvSpPr/>
          <p:nvPr/>
        </p:nvSpPr>
        <p:spPr>
          <a:xfrm>
            <a:off x="6763429" y="4386123"/>
            <a:ext cx="276225" cy="46037"/>
          </a:xfrm>
          <a:prstGeom prst="rect">
            <a:avLst/>
          </a:prstGeom>
          <a:solidFill>
            <a:srgbClr val="E3414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46C5340-EFA9-6943-9A67-EC65CD9FF564}"/>
              </a:ext>
            </a:extLst>
          </p:cNvPr>
          <p:cNvSpPr/>
          <p:nvPr/>
        </p:nvSpPr>
        <p:spPr>
          <a:xfrm>
            <a:off x="6779304" y="6308585"/>
            <a:ext cx="276225" cy="46038"/>
          </a:xfrm>
          <a:prstGeom prst="rect">
            <a:avLst/>
          </a:prstGeom>
          <a:solidFill>
            <a:srgbClr val="E3414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5212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A3137F-D244-B043-8BC4-08AD99EF8FA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3F025C1-33ED-1F41-94EE-E6C63B66B1CE}"/>
              </a:ext>
            </a:extLst>
          </p:cNvPr>
          <p:cNvSpPr/>
          <p:nvPr/>
        </p:nvSpPr>
        <p:spPr>
          <a:xfrm rot="16200000">
            <a:off x="-481570" y="710780"/>
            <a:ext cx="1453865" cy="240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d-ID" sz="700" i="0" dirty="0">
                <a:effectLst/>
                <a:latin typeface="Aqua Grotesque" pitchFamily="2" charset="0"/>
                <a:ea typeface="Lato" panose="020F0502020204030203" pitchFamily="34" charset="0"/>
                <a:cs typeface="Lato" panose="020F0502020204030203" pitchFamily="34" charset="0"/>
              </a:rPr>
              <a:t>The real media </a:t>
            </a:r>
            <a:r>
              <a:rPr lang="id-ID" sz="700" i="0" dirty="0" err="1">
                <a:effectLst/>
                <a:latin typeface="Aqua Grotesque" pitchFamily="2" charset="0"/>
                <a:ea typeface="Lato" panose="020F0502020204030203" pitchFamily="34" charset="0"/>
                <a:cs typeface="Lato" panose="020F0502020204030203" pitchFamily="34" charset="0"/>
              </a:rPr>
              <a:t>collective</a:t>
            </a:r>
            <a:endParaRPr lang="id-ID" sz="700" dirty="0">
              <a:latin typeface="Aqua Grotesque" pitchFamily="2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169A9C-22A8-2341-9CAE-3557F91B9D4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1792" y="1723907"/>
            <a:ext cx="484450" cy="15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8157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1B2127-1804-DE43-B209-107B3137C10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E2FDFA8-2186-F843-A923-441ECEC594C8}"/>
              </a:ext>
            </a:extLst>
          </p:cNvPr>
          <p:cNvSpPr/>
          <p:nvPr/>
        </p:nvSpPr>
        <p:spPr>
          <a:xfrm rot="16200000">
            <a:off x="-481570" y="710780"/>
            <a:ext cx="1453865" cy="240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d-ID" sz="700" i="0" dirty="0">
                <a:effectLst/>
                <a:latin typeface="Aqua Grotesque" pitchFamily="2" charset="0"/>
                <a:ea typeface="Lato" panose="020F0502020204030203" pitchFamily="34" charset="0"/>
                <a:cs typeface="Lato" panose="020F0502020204030203" pitchFamily="34" charset="0"/>
              </a:rPr>
              <a:t>The real media </a:t>
            </a:r>
            <a:r>
              <a:rPr lang="id-ID" sz="700" i="0" dirty="0" err="1">
                <a:effectLst/>
                <a:latin typeface="Aqua Grotesque" pitchFamily="2" charset="0"/>
                <a:ea typeface="Lato" panose="020F0502020204030203" pitchFamily="34" charset="0"/>
                <a:cs typeface="Lato" panose="020F0502020204030203" pitchFamily="34" charset="0"/>
              </a:rPr>
              <a:t>collective</a:t>
            </a:r>
            <a:endParaRPr lang="id-ID" sz="700" dirty="0">
              <a:latin typeface="Aqua Grotesque" pitchFamily="2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77313A-C9EF-8143-A978-93DA97DEFE7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1792" y="1723907"/>
            <a:ext cx="484450" cy="15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8367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170762-7697-1449-9DC3-801F23E493D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6678071-36C6-154C-A8FC-05CDE735D76F}"/>
              </a:ext>
            </a:extLst>
          </p:cNvPr>
          <p:cNvSpPr/>
          <p:nvPr/>
        </p:nvSpPr>
        <p:spPr>
          <a:xfrm rot="16200000">
            <a:off x="-481570" y="710780"/>
            <a:ext cx="1453865" cy="240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d-ID" sz="700" i="0" dirty="0">
                <a:effectLst/>
                <a:latin typeface="Aqua Grotesque" pitchFamily="2" charset="0"/>
                <a:ea typeface="Lato" panose="020F0502020204030203" pitchFamily="34" charset="0"/>
                <a:cs typeface="Lato" panose="020F0502020204030203" pitchFamily="34" charset="0"/>
              </a:rPr>
              <a:t>The real media </a:t>
            </a:r>
            <a:r>
              <a:rPr lang="id-ID" sz="700" i="0" dirty="0" err="1">
                <a:effectLst/>
                <a:latin typeface="Aqua Grotesque" pitchFamily="2" charset="0"/>
                <a:ea typeface="Lato" panose="020F0502020204030203" pitchFamily="34" charset="0"/>
                <a:cs typeface="Lato" panose="020F0502020204030203" pitchFamily="34" charset="0"/>
              </a:rPr>
              <a:t>collective</a:t>
            </a:r>
            <a:endParaRPr lang="id-ID" sz="700" dirty="0">
              <a:latin typeface="Aqua Grotesque" pitchFamily="2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E88D7E-1DF9-6B4D-A048-279B133206E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1792" y="1723907"/>
            <a:ext cx="484450" cy="15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170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D1FAA3F-836B-534F-A952-564BCD166E2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8AC6CF6-1E0F-AB44-ACA7-8702A8000023}"/>
              </a:ext>
            </a:extLst>
          </p:cNvPr>
          <p:cNvSpPr/>
          <p:nvPr/>
        </p:nvSpPr>
        <p:spPr>
          <a:xfrm rot="16200000">
            <a:off x="-481570" y="710780"/>
            <a:ext cx="1453865" cy="240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d-ID" sz="700" i="0" dirty="0">
                <a:effectLst/>
                <a:latin typeface="Aqua Grotesque" pitchFamily="2" charset="0"/>
                <a:ea typeface="Lato" panose="020F0502020204030203" pitchFamily="34" charset="0"/>
                <a:cs typeface="Lato" panose="020F0502020204030203" pitchFamily="34" charset="0"/>
              </a:rPr>
              <a:t>The real media </a:t>
            </a:r>
            <a:r>
              <a:rPr lang="id-ID" sz="700" i="0" dirty="0" err="1">
                <a:effectLst/>
                <a:latin typeface="Aqua Grotesque" pitchFamily="2" charset="0"/>
                <a:ea typeface="Lato" panose="020F0502020204030203" pitchFamily="34" charset="0"/>
                <a:cs typeface="Lato" panose="020F0502020204030203" pitchFamily="34" charset="0"/>
              </a:rPr>
              <a:t>collective</a:t>
            </a:r>
            <a:endParaRPr lang="id-ID" sz="700" dirty="0">
              <a:latin typeface="Aqua Grotesque" pitchFamily="2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0B4CA0-6535-BF48-9D47-E7922446F56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1792" y="1723907"/>
            <a:ext cx="484450" cy="15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7290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CFE23A-E460-AF4A-BF60-DAC985AA9D0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64B35EA-B19F-B347-9DB4-AA87E328FBE1}"/>
              </a:ext>
            </a:extLst>
          </p:cNvPr>
          <p:cNvSpPr/>
          <p:nvPr/>
        </p:nvSpPr>
        <p:spPr>
          <a:xfrm rot="16200000">
            <a:off x="-481570" y="710780"/>
            <a:ext cx="1453865" cy="240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d-ID" sz="700" i="0" dirty="0">
                <a:effectLst/>
                <a:latin typeface="Aqua Grotesque" pitchFamily="2" charset="0"/>
                <a:ea typeface="Lato" panose="020F0502020204030203" pitchFamily="34" charset="0"/>
                <a:cs typeface="Lato" panose="020F0502020204030203" pitchFamily="34" charset="0"/>
              </a:rPr>
              <a:t>The real media </a:t>
            </a:r>
            <a:r>
              <a:rPr lang="id-ID" sz="700" i="0" dirty="0" err="1">
                <a:effectLst/>
                <a:latin typeface="Aqua Grotesque" pitchFamily="2" charset="0"/>
                <a:ea typeface="Lato" panose="020F0502020204030203" pitchFamily="34" charset="0"/>
                <a:cs typeface="Lato" panose="020F0502020204030203" pitchFamily="34" charset="0"/>
              </a:rPr>
              <a:t>collective</a:t>
            </a:r>
            <a:endParaRPr lang="id-ID" sz="700" dirty="0">
              <a:latin typeface="Aqua Grotesque" pitchFamily="2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F32A51-D2B5-0E40-B259-CBAB7CC2039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1792" y="1723907"/>
            <a:ext cx="484450" cy="15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9204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0CE35F-DE32-F34B-AE5F-867AB50AE5C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52A56DE-8E29-D442-9815-5FF86D3A86B2}"/>
              </a:ext>
            </a:extLst>
          </p:cNvPr>
          <p:cNvSpPr/>
          <p:nvPr/>
        </p:nvSpPr>
        <p:spPr>
          <a:xfrm rot="16200000">
            <a:off x="-481570" y="710780"/>
            <a:ext cx="1453865" cy="240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d-ID" sz="700" i="0" dirty="0">
                <a:effectLst/>
                <a:latin typeface="Aqua Grotesque" pitchFamily="2" charset="0"/>
                <a:ea typeface="Lato" panose="020F0502020204030203" pitchFamily="34" charset="0"/>
                <a:cs typeface="Lato" panose="020F0502020204030203" pitchFamily="34" charset="0"/>
              </a:rPr>
              <a:t>The real media </a:t>
            </a:r>
            <a:r>
              <a:rPr lang="id-ID" sz="700" i="0" dirty="0" err="1">
                <a:effectLst/>
                <a:latin typeface="Aqua Grotesque" pitchFamily="2" charset="0"/>
                <a:ea typeface="Lato" panose="020F0502020204030203" pitchFamily="34" charset="0"/>
                <a:cs typeface="Lato" panose="020F0502020204030203" pitchFamily="34" charset="0"/>
              </a:rPr>
              <a:t>collective</a:t>
            </a:r>
            <a:endParaRPr lang="id-ID" sz="700" dirty="0">
              <a:latin typeface="Aqua Grotesque" pitchFamily="2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6BCBE3-9EDE-D940-A27E-A61C4B8D6C9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1792" y="1723907"/>
            <a:ext cx="484450" cy="15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5832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9764D1A-F034-B84F-8640-64F8B933987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DEB688B-C6BC-AF4B-BEB8-F79F71B61EA6}"/>
              </a:ext>
            </a:extLst>
          </p:cNvPr>
          <p:cNvSpPr/>
          <p:nvPr/>
        </p:nvSpPr>
        <p:spPr>
          <a:xfrm rot="16200000">
            <a:off x="-481570" y="710780"/>
            <a:ext cx="1453865" cy="240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d-ID" sz="700" i="0" dirty="0">
                <a:effectLst/>
                <a:latin typeface="Aqua Grotesque" pitchFamily="2" charset="0"/>
                <a:ea typeface="Lato" panose="020F0502020204030203" pitchFamily="34" charset="0"/>
                <a:cs typeface="Lato" panose="020F0502020204030203" pitchFamily="34" charset="0"/>
              </a:rPr>
              <a:t>The real media </a:t>
            </a:r>
            <a:r>
              <a:rPr lang="id-ID" sz="700" i="0" dirty="0" err="1">
                <a:effectLst/>
                <a:latin typeface="Aqua Grotesque" pitchFamily="2" charset="0"/>
                <a:ea typeface="Lato" panose="020F0502020204030203" pitchFamily="34" charset="0"/>
                <a:cs typeface="Lato" panose="020F0502020204030203" pitchFamily="34" charset="0"/>
              </a:rPr>
              <a:t>collective</a:t>
            </a:r>
            <a:endParaRPr lang="id-ID" sz="700" dirty="0">
              <a:latin typeface="Aqua Grotesque" pitchFamily="2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3BECE5-5A0A-1742-AF22-014F396930F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1792" y="1723907"/>
            <a:ext cx="484450" cy="15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870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>
            <a:extLst>
              <a:ext uri="{FF2B5EF4-FFF2-40B4-BE49-F238E27FC236}">
                <a16:creationId xmlns:a16="http://schemas.microsoft.com/office/drawing/2014/main" id="{05BF0E26-E469-244C-9495-C5533A2E79D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9" t="23963" r="55292" b="3583"/>
          <a:stretch/>
        </p:blipFill>
        <p:spPr bwMode="auto">
          <a:xfrm>
            <a:off x="-41931" y="1418470"/>
            <a:ext cx="3816000" cy="45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2339762D-D8BD-5344-AC89-F45EA943989E}"/>
              </a:ext>
            </a:extLst>
          </p:cNvPr>
          <p:cNvSpPr/>
          <p:nvPr/>
        </p:nvSpPr>
        <p:spPr>
          <a:xfrm>
            <a:off x="1167449" y="593903"/>
            <a:ext cx="611682" cy="61075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DCB40E1-1955-8144-AB27-CF7A60394432}"/>
              </a:ext>
            </a:extLst>
          </p:cNvPr>
          <p:cNvSpPr/>
          <p:nvPr/>
        </p:nvSpPr>
        <p:spPr>
          <a:xfrm>
            <a:off x="4632292" y="3711699"/>
            <a:ext cx="66923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600" dirty="0">
                <a:latin typeface="Gotham-Book" pitchFamily="2" charset="0"/>
              </a:rPr>
              <a:t>RESULT FROM FIRST CAMPAIGN PERIOD BEST EVER. A RECORD NUMBER OF NEW ACCOUNTS OPENED EACH DAY</a:t>
            </a:r>
            <a:endParaRPr lang="en-AU" sz="1600" baseline="30000" dirty="0">
              <a:latin typeface="Gotham-Book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E46F6EC-AD7E-994C-A9EC-46F6342D10E5}"/>
              </a:ext>
            </a:extLst>
          </p:cNvPr>
          <p:cNvSpPr/>
          <p:nvPr/>
        </p:nvSpPr>
        <p:spPr>
          <a:xfrm rot="16200000">
            <a:off x="-481570" y="710780"/>
            <a:ext cx="1453865" cy="240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d-ID" sz="700" i="0" dirty="0">
                <a:effectLst/>
                <a:latin typeface="Aqua Grotesque" pitchFamily="2" charset="0"/>
                <a:ea typeface="Lato" panose="020F0502020204030203" pitchFamily="34" charset="0"/>
                <a:cs typeface="Lato" panose="020F0502020204030203" pitchFamily="34" charset="0"/>
              </a:rPr>
              <a:t>The real media </a:t>
            </a:r>
            <a:r>
              <a:rPr lang="id-ID" sz="700" i="0" dirty="0" err="1">
                <a:effectLst/>
                <a:latin typeface="Aqua Grotesque" pitchFamily="2" charset="0"/>
                <a:ea typeface="Lato" panose="020F0502020204030203" pitchFamily="34" charset="0"/>
                <a:cs typeface="Lato" panose="020F0502020204030203" pitchFamily="34" charset="0"/>
              </a:rPr>
              <a:t>collective</a:t>
            </a:r>
            <a:endParaRPr lang="id-ID" sz="700" dirty="0">
              <a:latin typeface="Aqua Grotesque" pitchFamily="2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71909AC-B0F0-A240-B751-FD1128162BA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1792" y="1723907"/>
            <a:ext cx="484450" cy="15251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BBE4AE6-6E5C-D64B-90BA-CB12CB1CCBEF}"/>
              </a:ext>
            </a:extLst>
          </p:cNvPr>
          <p:cNvSpPr txBox="1"/>
          <p:nvPr/>
        </p:nvSpPr>
        <p:spPr>
          <a:xfrm>
            <a:off x="4632292" y="571108"/>
            <a:ext cx="6586313" cy="1724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id-ID" sz="4400" b="1" dirty="0">
                <a:solidFill>
                  <a:srgbClr val="72CAED"/>
                </a:solidFill>
                <a:latin typeface="Berthold Akzidenz Grotesk BE Bo" pitchFamily="2" charset="0"/>
                <a:ea typeface="GulimChe" panose="020B0609000101010101" pitchFamily="49" charset="-127"/>
                <a:cs typeface="Lato" panose="020F0502020204030203" pitchFamily="34" charset="0"/>
              </a:rPr>
              <a:t>		PUSH THE CHANNEL WITH 	EVERY STEP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765282E-FB42-DE48-8C85-B6856FACD6C0}"/>
              </a:ext>
            </a:extLst>
          </p:cNvPr>
          <p:cNvSpPr/>
          <p:nvPr/>
        </p:nvSpPr>
        <p:spPr>
          <a:xfrm>
            <a:off x="4632292" y="4841252"/>
            <a:ext cx="669233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600" dirty="0">
                <a:latin typeface="Gotham-Book" pitchFamily="2" charset="0"/>
              </a:rPr>
              <a:t>IN AREAS WHERE LETTERBOX MEDIA WAS DELIVERED THERE WAS A SIGNIFICANT INCREASE IN NEW CUSTOMERS (UP TO 62%) COMPARED TO A NATIONWIDE AVERAGE OF 9.3%</a:t>
            </a:r>
            <a:endParaRPr lang="en-AU" sz="1600" baseline="30000" dirty="0">
              <a:latin typeface="Gotham-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032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14881</TotalTime>
  <Words>95</Words>
  <Application>Microsoft Macintosh PowerPoint</Application>
  <PresentationFormat>Widescreen</PresentationFormat>
  <Paragraphs>26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GulimChe</vt:lpstr>
      <vt:lpstr>ＭＳ Ｐゴシック</vt:lpstr>
      <vt:lpstr>Aqua Grotesque</vt:lpstr>
      <vt:lpstr>Arial</vt:lpstr>
      <vt:lpstr>Berthold Akzidenz Grotesk BE Bo</vt:lpstr>
      <vt:lpstr>Calibri</vt:lpstr>
      <vt:lpstr>Calibri Light</vt:lpstr>
      <vt:lpstr>Gotham-Book</vt:lpstr>
      <vt:lpstr>Helvetica</vt:lpstr>
      <vt:lpstr>HP Simplified</vt:lpstr>
      <vt:lpstr>Lato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Ridha Adliansyah</dc:creator>
  <cp:lastModifiedBy>SIERRA DELTA</cp:lastModifiedBy>
  <cp:revision>111</cp:revision>
  <dcterms:created xsi:type="dcterms:W3CDTF">2017-06-14T08:22:24Z</dcterms:created>
  <dcterms:modified xsi:type="dcterms:W3CDTF">2020-02-24T04:41:09Z</dcterms:modified>
</cp:coreProperties>
</file>