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99" r:id="rId1"/>
    <p:sldMasterId id="2147483721" r:id="rId2"/>
  </p:sldMasterIdLst>
  <p:notesMasterIdLst>
    <p:notesMasterId r:id="rId55"/>
  </p:notesMasterIdLst>
  <p:handoutMasterIdLst>
    <p:handoutMasterId r:id="rId56"/>
  </p:handoutMasterIdLst>
  <p:sldIdLst>
    <p:sldId id="722" r:id="rId3"/>
    <p:sldId id="723" r:id="rId4"/>
    <p:sldId id="519" r:id="rId5"/>
    <p:sldId id="318" r:id="rId6"/>
    <p:sldId id="379" r:id="rId7"/>
    <p:sldId id="718" r:id="rId8"/>
    <p:sldId id="719" r:id="rId9"/>
    <p:sldId id="720" r:id="rId10"/>
    <p:sldId id="721" r:id="rId11"/>
    <p:sldId id="716" r:id="rId12"/>
    <p:sldId id="717" r:id="rId13"/>
    <p:sldId id="699" r:id="rId14"/>
    <p:sldId id="700" r:id="rId15"/>
    <p:sldId id="382" r:id="rId16"/>
    <p:sldId id="385" r:id="rId17"/>
    <p:sldId id="386" r:id="rId18"/>
    <p:sldId id="387" r:id="rId19"/>
    <p:sldId id="388" r:id="rId20"/>
    <p:sldId id="480" r:id="rId21"/>
    <p:sldId id="486" r:id="rId22"/>
    <p:sldId id="400" r:id="rId23"/>
    <p:sldId id="337" r:id="rId24"/>
    <p:sldId id="496" r:id="rId25"/>
    <p:sldId id="402" r:id="rId26"/>
    <p:sldId id="484" r:id="rId27"/>
    <p:sldId id="661" r:id="rId28"/>
    <p:sldId id="662" r:id="rId29"/>
    <p:sldId id="672" r:id="rId30"/>
    <p:sldId id="673" r:id="rId31"/>
    <p:sldId id="674" r:id="rId32"/>
    <p:sldId id="675" r:id="rId33"/>
    <p:sldId id="677" r:id="rId34"/>
    <p:sldId id="678" r:id="rId35"/>
    <p:sldId id="679" r:id="rId36"/>
    <p:sldId id="681" r:id="rId37"/>
    <p:sldId id="683" r:id="rId38"/>
    <p:sldId id="684" r:id="rId39"/>
    <p:sldId id="685" r:id="rId40"/>
    <p:sldId id="686" r:id="rId41"/>
    <p:sldId id="424" r:id="rId42"/>
    <p:sldId id="509" r:id="rId43"/>
    <p:sldId id="493" r:id="rId44"/>
    <p:sldId id="689" r:id="rId45"/>
    <p:sldId id="691" r:id="rId46"/>
    <p:sldId id="692" r:id="rId47"/>
    <p:sldId id="693" r:id="rId48"/>
    <p:sldId id="714" r:id="rId49"/>
    <p:sldId id="694" r:id="rId50"/>
    <p:sldId id="440" r:id="rId51"/>
    <p:sldId id="727" r:id="rId52"/>
    <p:sldId id="725" r:id="rId53"/>
    <p:sldId id="726" r:id="rId54"/>
  </p:sldIdLst>
  <p:sldSz cx="12192000" cy="6858000"/>
  <p:notesSz cx="7102475" cy="9388475"/>
  <p:embeddedFontLst>
    <p:embeddedFont>
      <p:font typeface="Anton" panose="020B0604020202020204" pitchFamily="34" charset="0"/>
      <p:regular r:id="rId57"/>
    </p:embeddedFont>
    <p:embeddedFont>
      <p:font typeface="Bradley Hand ITC" pitchFamily="2" charset="77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  <p:embeddedFont>
      <p:font typeface="Oswald" pitchFamily="2" charset="77"/>
      <p:regular r:id="rId69"/>
      <p:bold r:id="rId70"/>
    </p:embeddedFont>
    <p:embeddedFont>
      <p:font typeface="Oswald Bold" panose="020B0604020202020204" pitchFamily="34" charset="0"/>
      <p:regular r:id="rId71"/>
    </p:embeddedFont>
    <p:embeddedFont>
      <p:font typeface="Oswald Light" pitchFamily="2" charset="77"/>
      <p:regular r:id="rId72"/>
    </p:embeddedFont>
  </p:embeddedFontLst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CC48A6-5934-9449-828A-C9A96FF051A2}">
          <p14:sldIdLst>
            <p14:sldId id="722"/>
            <p14:sldId id="723"/>
            <p14:sldId id="519"/>
            <p14:sldId id="318"/>
            <p14:sldId id="379"/>
            <p14:sldId id="718"/>
            <p14:sldId id="719"/>
            <p14:sldId id="720"/>
            <p14:sldId id="721"/>
            <p14:sldId id="716"/>
            <p14:sldId id="717"/>
            <p14:sldId id="699"/>
            <p14:sldId id="700"/>
            <p14:sldId id="382"/>
            <p14:sldId id="385"/>
            <p14:sldId id="386"/>
            <p14:sldId id="387"/>
            <p14:sldId id="388"/>
            <p14:sldId id="480"/>
            <p14:sldId id="486"/>
            <p14:sldId id="400"/>
            <p14:sldId id="337"/>
            <p14:sldId id="496"/>
            <p14:sldId id="402"/>
            <p14:sldId id="484"/>
            <p14:sldId id="661"/>
            <p14:sldId id="662"/>
            <p14:sldId id="672"/>
            <p14:sldId id="673"/>
            <p14:sldId id="674"/>
            <p14:sldId id="675"/>
            <p14:sldId id="677"/>
            <p14:sldId id="678"/>
            <p14:sldId id="679"/>
            <p14:sldId id="681"/>
            <p14:sldId id="683"/>
            <p14:sldId id="684"/>
            <p14:sldId id="685"/>
            <p14:sldId id="686"/>
            <p14:sldId id="424"/>
            <p14:sldId id="509"/>
            <p14:sldId id="493"/>
            <p14:sldId id="689"/>
            <p14:sldId id="691"/>
            <p14:sldId id="692"/>
            <p14:sldId id="693"/>
            <p14:sldId id="714"/>
            <p14:sldId id="694"/>
            <p14:sldId id="440"/>
            <p14:sldId id="727"/>
            <p14:sldId id="725"/>
            <p14:sldId id="726"/>
          </p14:sldIdLst>
        </p14:section>
        <p14:section name="Untitled Section" id="{DDB4A113-0329-1944-8878-040667CF0A7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6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A17"/>
    <a:srgbClr val="ED7D31"/>
    <a:srgbClr val="E87722"/>
    <a:srgbClr val="3B3B3B"/>
    <a:srgbClr val="FFFFFF"/>
    <a:srgbClr val="FFC000"/>
    <a:srgbClr val="F58225"/>
    <a:srgbClr val="3D3935"/>
    <a:srgbClr val="75787B"/>
    <a:srgbClr val="428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5" autoAdjust="0"/>
    <p:restoredTop sz="83379"/>
  </p:normalViewPr>
  <p:slideViewPr>
    <p:cSldViewPr snapToGrid="0" snapToObjects="1">
      <p:cViewPr varScale="1">
        <p:scale>
          <a:sx n="84" d="100"/>
          <a:sy n="84" d="100"/>
        </p:scale>
        <p:origin x="1144" y="192"/>
      </p:cViewPr>
      <p:guideLst>
        <p:guide orient="horz" pos="792"/>
        <p:guide pos="60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03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DA3192F-30C4-43BC-A81D-C4B7FC0D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81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B20ECF8-E746-452C-8525-5F1498EB9A80}" type="datetimeFigureOut">
              <a:rPr lang="en-US" smtClean="0"/>
              <a:t>6/10/20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en-US"/>
              <a:t>11111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DC68631-1025-4315-8A84-D2028FB2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476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78625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569D01-E066-1744-AEAE-E33B538C2C7A}" type="slidenum">
              <a:rPr lang="en-US"/>
              <a:pPr/>
              <a:t>27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86010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E531A0-D4D1-C446-8CC2-65040ADAD965}" type="slidenum">
              <a:rPr lang="en-US"/>
              <a:pPr/>
              <a:t>28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26165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35941D-E298-E043-A74F-FA962DB6998D}" type="slidenum">
              <a:rPr lang="en-US"/>
              <a:pPr/>
              <a:t>32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716270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65285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9DB17D-B07E-C04B-97E8-840D730B9557}" type="slidenum">
              <a:rPr lang="en-US"/>
              <a:pPr/>
              <a:t>37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2621520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209049-A35E-4D44-AA9F-01B354DAC72E}" type="slidenum">
              <a:rPr lang="en-US"/>
              <a:pPr/>
              <a:t>40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96050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A36ED1-10DD-284F-A32C-31668A4FFD73}" type="slidenum">
              <a:rPr lang="en-US"/>
              <a:pPr/>
              <a:t>41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045352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240805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653041-6271-7A4A-A174-BC64C19C24EC}" type="slidenum">
              <a:rPr lang="en-US"/>
              <a:pPr/>
              <a:t>45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091149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10057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629246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42198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221868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83942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97775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50882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569D01-E066-1744-AEAE-E33B538C2C7A}" type="slidenum">
              <a:rPr lang="en-US"/>
              <a:pPr/>
              <a:t>26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90190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1B7802E-5A78-FE4F-B3C2-8B2AD55DB2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1403" y="2154479"/>
            <a:ext cx="6620595" cy="3125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sz="48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182880" indent="-18288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3B3B3B"/>
              </a:buClr>
              <a:buFont typeface="Arial" charset="0"/>
              <a:buChar char="•"/>
              <a:defRPr sz="36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566928" indent="-182880">
              <a:lnSpc>
                <a:spcPct val="125000"/>
              </a:lnSpc>
              <a:spcBef>
                <a:spcPts val="0"/>
              </a:spcBef>
              <a:spcAft>
                <a:spcPts val="200"/>
              </a:spcAft>
              <a:buClr>
                <a:srgbClr val="747577"/>
              </a:buClr>
              <a:buFont typeface="Arial" charset="0"/>
              <a:buChar char="•"/>
              <a:defRPr sz="2800" b="0" i="0">
                <a:solidFill>
                  <a:srgbClr val="74757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C2F19AD0-569D-D449-A6B0-DCDA17BE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404" y="69823"/>
            <a:ext cx="6620595" cy="16850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6000" b="0" i="0" baseline="0">
                <a:solidFill>
                  <a:srgbClr val="F58225"/>
                </a:solidFill>
                <a:latin typeface="Oswald Light" panose="00000400000000000000" pitchFamily="2" charset="0"/>
                <a:ea typeface="Oswald Light" panose="00000400000000000000" pitchFamily="2" charset="0"/>
                <a:cs typeface="Oswald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F28443-B2C1-EE43-B5D9-8C5B807E2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9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4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6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8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7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7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6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2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464175" cy="6858000"/>
          </a:xfrm>
          <a:prstGeom prst="rect">
            <a:avLst/>
          </a:prstGeom>
        </p:spPr>
        <p:txBody>
          <a:bodyPr rIns="91440" anchor="t" anchorCtr="0"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71403" y="2154479"/>
            <a:ext cx="6620595" cy="3125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sz="48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182880" indent="-18288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3B3B3B"/>
              </a:buClr>
              <a:buFont typeface="Arial" charset="0"/>
              <a:buChar char="•"/>
              <a:defRPr sz="36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566928" indent="-182880">
              <a:lnSpc>
                <a:spcPct val="125000"/>
              </a:lnSpc>
              <a:spcBef>
                <a:spcPts val="0"/>
              </a:spcBef>
              <a:spcAft>
                <a:spcPts val="200"/>
              </a:spcAft>
              <a:buClr>
                <a:srgbClr val="747577"/>
              </a:buClr>
              <a:buFont typeface="Arial" charset="0"/>
              <a:buChar char="•"/>
              <a:defRPr sz="2800" b="0" i="0">
                <a:solidFill>
                  <a:srgbClr val="74757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71404" y="69823"/>
            <a:ext cx="6620595" cy="16850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6000" b="0" i="0" baseline="0">
                <a:solidFill>
                  <a:srgbClr val="F58225"/>
                </a:solidFill>
                <a:latin typeface="Oswald Light" panose="00000400000000000000" pitchFamily="2" charset="0"/>
                <a:ea typeface="Oswald Light" panose="00000400000000000000" pitchFamily="2" charset="0"/>
                <a:cs typeface="Oswald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375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6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 userDrawn="1"/>
        </p:nvSpPr>
        <p:spPr>
          <a:xfrm>
            <a:off x="327063" y="6238781"/>
            <a:ext cx="4250265" cy="410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47577"/>
                </a:solidFill>
                <a:latin typeface="Oswald Light" charset="0"/>
                <a:ea typeface="Oswald Light" charset="0"/>
                <a:cs typeface="Oswald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eosworldwide.com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F2B3309-27D2-4678-B0F3-BBEF0BB0C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7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 userDrawn="1"/>
        </p:nvSpPr>
        <p:spPr>
          <a:xfrm>
            <a:off x="327063" y="6238781"/>
            <a:ext cx="4250265" cy="410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47577"/>
                </a:solidFill>
                <a:latin typeface="Oswald Light" charset="0"/>
                <a:ea typeface="Oswald Light" charset="0"/>
                <a:cs typeface="Oswald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eosworldwide.com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1CEC99-1C7A-4EC1-90F3-03403C701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336" y="-37584"/>
            <a:ext cx="13936336" cy="689558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F1BC5E7-E5A6-3C4D-9806-54FF0360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30" y="1956497"/>
            <a:ext cx="6620595" cy="16850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6000" b="0" i="0" baseline="0">
                <a:solidFill>
                  <a:srgbClr val="F58225"/>
                </a:solidFill>
                <a:latin typeface="Oswald Light" panose="00000400000000000000" pitchFamily="2" charset="0"/>
                <a:ea typeface="Oswald Light" panose="00000400000000000000" pitchFamily="2" charset="0"/>
                <a:cs typeface="Oswald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92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1CEC99-1C7A-4EC1-90F3-03403C701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6"/>
                    </a14:imgEffect>
                    <a14:imgEffect>
                      <a14:saturation sat="55000"/>
                    </a14:imgEffect>
                    <a14:imgEffect>
                      <a14:brightnessContrast bright="-46000" contrast="72000"/>
                    </a14:imgEffect>
                  </a14:imgLayer>
                </a14:imgProps>
              </a:ext>
            </a:extLst>
          </a:blip>
          <a:srcRect t="17379"/>
          <a:stretch/>
        </p:blipFill>
        <p:spPr>
          <a:xfrm>
            <a:off x="1" y="-38569"/>
            <a:ext cx="12192000" cy="60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2601348" y="211516"/>
            <a:ext cx="6867380" cy="56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5E063C5-9572-40C1-A0A3-91CB03F36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457325" y="1144504"/>
            <a:ext cx="8682288" cy="46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0E83FD5-B0C4-4F75-8347-7FFE84DA46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514009" y="1171366"/>
            <a:ext cx="8743048" cy="46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8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0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ABCBD-A168-B743-A4CE-BB450DCC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DF1D8-31D2-5544-864E-0A808E34E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8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9" r:id="rId4"/>
    <p:sldLayoutId id="2147483720" r:id="rId5"/>
    <p:sldLayoutId id="2147483716" r:id="rId6"/>
    <p:sldLayoutId id="2147483717" r:id="rId7"/>
    <p:sldLayoutId id="2147483718" r:id="rId8"/>
    <p:sldLayoutId id="2147483715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0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67A5B0-21A4-894C-8DE6-FA8EAEA9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7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66" b="76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85800" y="1976196"/>
            <a:ext cx="880852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Successful businesses operate with a crystal </a:t>
            </a:r>
          </a:p>
          <a:p>
            <a:pPr defTabSz="609630">
              <a:lnSpc>
                <a:spcPts val="4832"/>
              </a:lnSpc>
            </a:pPr>
            <a:r>
              <a:rPr lang="en-US" sz="3199" dirty="0">
                <a:solidFill>
                  <a:srgbClr val="FFFFFF"/>
                </a:solidFill>
                <a:latin typeface="Oswald"/>
              </a:rPr>
              <a:t>     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clear vision that is shared by everyone. 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have the right people in the right seats.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have a pulse on the business by watching </a:t>
            </a:r>
          </a:p>
          <a:p>
            <a:pPr defTabSz="609630">
              <a:lnSpc>
                <a:spcPts val="4832"/>
              </a:lnSpc>
            </a:pPr>
            <a:r>
              <a:rPr lang="en-US" sz="3199" dirty="0">
                <a:solidFill>
                  <a:srgbClr val="FFFFFF"/>
                </a:solidFill>
                <a:latin typeface="Oswald"/>
              </a:rPr>
              <a:t>     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and managing a handful of numbers on a weekly basis.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0600" y="1062597"/>
            <a:ext cx="8218055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68"/>
              </a:lnSpc>
            </a:pPr>
            <a:r>
              <a:rPr lang="en-US" sz="4000" dirty="0">
                <a:solidFill>
                  <a:srgbClr val="ED7D31"/>
                </a:solidFill>
                <a:latin typeface="Oswald" panose="020B0604020202020204" charset="0"/>
                <a:cs typeface="Anton" panose="020B0604020202020204" charset="0"/>
              </a:rPr>
              <a:t>WHAT DOES SUCCESS  LOOK LIKE?</a:t>
            </a:r>
          </a:p>
        </p:txBody>
      </p:sp>
    </p:spTree>
    <p:extLst>
      <p:ext uri="{BB962C8B-B14F-4D97-AF65-F5344CB8AC3E}">
        <p14:creationId xmlns:p14="http://schemas.microsoft.com/office/powerpoint/2010/main" val="121926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66" b="76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85799" y="939423"/>
            <a:ext cx="892925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identify and solve issues promptly in an open </a:t>
            </a:r>
          </a:p>
          <a:p>
            <a:pPr marL="264173" lvl="1" defTabSz="609630">
              <a:lnSpc>
                <a:spcPts val="4832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and honest environment.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document their processes and ensure that </a:t>
            </a:r>
          </a:p>
          <a:p>
            <a:pPr marL="264173" lvl="1" defTabSz="609630">
              <a:lnSpc>
                <a:spcPts val="4832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they are followed by everyone.  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establish priorities for their employees </a:t>
            </a:r>
          </a:p>
          <a:p>
            <a:pPr defTabSz="609630">
              <a:lnSpc>
                <a:spcPts val="4832"/>
              </a:lnSpc>
            </a:pPr>
            <a:r>
              <a:rPr lang="en-US" sz="3199" dirty="0">
                <a:solidFill>
                  <a:srgbClr val="FFFFFF"/>
                </a:solidFill>
                <a:latin typeface="Oswald"/>
              </a:rPr>
              <a:t>     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and ensure a high level of trust, communication and     </a:t>
            </a:r>
          </a:p>
          <a:p>
            <a:pPr defTabSz="609630">
              <a:lnSpc>
                <a:spcPts val="4832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   accountability exists throughout the whole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427432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1117600" y="2778724"/>
            <a:ext cx="59944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Keep it</a:t>
            </a:r>
            <a:endParaRPr lang="en-US" sz="11500" dirty="0">
              <a:solidFill>
                <a:srgbClr val="E87722"/>
              </a:solidFill>
              <a:latin typeface="Oswald Light" panose="00000400000000000000" pitchFamily="2" charset="0"/>
              <a:cs typeface="Oswald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E8E673E-252C-41F0-8E1A-C899F096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040" y="2306780"/>
            <a:ext cx="52019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SIMPLE.</a:t>
            </a:r>
          </a:p>
        </p:txBody>
      </p:sp>
    </p:spTree>
    <p:extLst>
      <p:ext uri="{BB962C8B-B14F-4D97-AF65-F5344CB8AC3E}">
        <p14:creationId xmlns:p14="http://schemas.microsoft.com/office/powerpoint/2010/main" val="354067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6583E-E242-C549-A339-6DD1C127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247" y="808628"/>
            <a:ext cx="3006131" cy="2198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0264D-E29A-43CF-AB8B-D87F1B1A3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804" y="258071"/>
            <a:ext cx="2899341" cy="2657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9FFEC0-7E7C-449A-B2ED-8AA7A5102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734" y="3091736"/>
            <a:ext cx="3169461" cy="270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9FA3D-5D5A-433A-8945-1232182EC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645" y="598112"/>
            <a:ext cx="2897891" cy="2361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2614B-6FAE-4E8D-93EA-662815AC550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89899" y="2908722"/>
            <a:ext cx="2897891" cy="2198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159EA9-E2D8-400A-AE45-B0EDBA9F4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0950" y="3063406"/>
            <a:ext cx="2797646" cy="24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DAD94-D259-4BF6-A4E5-A67D63B92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9166" y="2320290"/>
            <a:ext cx="1493466" cy="14287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1FDB71-61E5-BF45-AFEF-D2A8F24659A6}"/>
              </a:ext>
            </a:extLst>
          </p:cNvPr>
          <p:cNvSpPr/>
          <p:nvPr/>
        </p:nvSpPr>
        <p:spPr>
          <a:xfrm>
            <a:off x="166346" y="173480"/>
            <a:ext cx="4298654" cy="160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Oswald Light" panose="00000400000000000000" pitchFamily="2" charset="0"/>
              </a:rPr>
              <a:t>The 6 Key Business</a:t>
            </a:r>
          </a:p>
          <a:p>
            <a:r>
              <a:rPr lang="en-US" sz="4800" dirty="0">
                <a:latin typeface="Oswald Light" panose="00000400000000000000" pitchFamily="2" charset="0"/>
              </a:rPr>
              <a:t>Components</a:t>
            </a:r>
            <a:endParaRPr lang="en-US" sz="4000" dirty="0">
              <a:latin typeface="Oswald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8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61443" name="TextBox 4"/>
          <p:cNvSpPr txBox="1">
            <a:spLocks noChangeArrowheads="1"/>
          </p:cNvSpPr>
          <p:nvPr/>
        </p:nvSpPr>
        <p:spPr bwMode="auto">
          <a:xfrm>
            <a:off x="508000" y="2057400"/>
            <a:ext cx="11277600" cy="2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457200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“</a:t>
            </a:r>
            <a:r>
              <a:rPr lang="en-US" altLang="ja-JP" sz="48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VISION without TRACTION is hallucination</a:t>
            </a:r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”</a:t>
            </a:r>
            <a:r>
              <a:rPr lang="en-US" altLang="ja-JP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	</a:t>
            </a:r>
          </a:p>
          <a:p>
            <a:pPr eaLnBrk="1" hangingPunct="1"/>
            <a:endParaRPr lang="en-US" dirty="0">
              <a:solidFill>
                <a:schemeClr val="tx1"/>
              </a:solidFill>
              <a:latin typeface="Oswald Light" panose="00000400000000000000" pitchFamily="2" charset="0"/>
              <a:cs typeface="Oswald Light"/>
            </a:endParaRPr>
          </a:p>
          <a:p>
            <a:pPr eaLnBrk="1" hangingPunct="1"/>
            <a:endParaRPr lang="en-US" dirty="0">
              <a:solidFill>
                <a:schemeClr val="tx1"/>
              </a:solidFill>
              <a:latin typeface="Oswald Light" panose="00000400000000000000" pitchFamily="2" charset="0"/>
              <a:cs typeface="Oswald Light"/>
            </a:endParaRPr>
          </a:p>
          <a:p>
            <a:pPr lvl="1" eaLnBrk="1" hangingPunct="1"/>
            <a:r>
              <a:rPr lang="en-US" sz="43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						- Gino Wickman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2F5AAE-4B60-6247-9186-B2195904E452}"/>
              </a:ext>
            </a:extLst>
          </p:cNvPr>
          <p:cNvGrpSpPr/>
          <p:nvPr/>
        </p:nvGrpSpPr>
        <p:grpSpPr>
          <a:xfrm>
            <a:off x="10386636" y="294290"/>
            <a:ext cx="1500564" cy="5556456"/>
            <a:chOff x="10386636" y="294290"/>
            <a:chExt cx="1500564" cy="5556456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-5400000">
              <a:off x="8874735" y="2838281"/>
              <a:ext cx="5516930" cy="508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</p:spPr>
          <p:txBody>
            <a:bodyPr wrap="none" lIns="121917" tIns="60958" rIns="121917" bIns="60958" anchor="ctr"/>
            <a:lstStyle/>
            <a:p>
              <a:pPr eaLnBrk="1" hangingPunct="1"/>
              <a:endParaRPr lang="en-US" dirty="0">
                <a:cs typeface="Helvetica Neue Bold Condensed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0609454" y="5325890"/>
              <a:ext cx="679026" cy="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17" tIns="60958" rIns="121917" bIns="60958">
              <a:spAutoFit/>
            </a:bodyPr>
            <a:lstStyle>
              <a:lvl1pPr>
                <a:defRPr sz="32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1pPr>
              <a:lvl2pPr marL="37931725" indent="-37474525">
                <a:defRPr sz="28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2pPr>
              <a:lvl3pPr>
                <a:defRPr sz="24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3pPr>
              <a:lvl4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swald" panose="00000500000000000000" pitchFamily="2" charset="0"/>
                </a:rPr>
                <a:t>0%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0386636" y="294290"/>
              <a:ext cx="901844" cy="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17" tIns="60958" rIns="121917" bIns="60958">
              <a:spAutoFit/>
            </a:bodyPr>
            <a:lstStyle>
              <a:lvl1pPr>
                <a:defRPr sz="32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1pPr>
              <a:lvl2pPr marL="37931725" indent="-37474525">
                <a:defRPr sz="28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2pPr>
              <a:lvl3pPr>
                <a:defRPr sz="24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3pPr>
              <a:lvl4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swald Light" panose="00000400000000000000" pitchFamily="2" charset="0"/>
                </a:rPr>
                <a:t>100%</a:t>
              </a: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 rot="-5400000">
            <a:off x="9522435" y="3485981"/>
            <a:ext cx="4221530" cy="508000"/>
          </a:xfrm>
          <a:prstGeom prst="rect">
            <a:avLst/>
          </a:prstGeom>
          <a:solidFill>
            <a:srgbClr val="F5822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cs typeface="Helvetica Neue Bold Condensed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FE8074C-7C9E-4EFB-9979-848569ADD390}"/>
              </a:ext>
            </a:extLst>
          </p:cNvPr>
          <p:cNvSpPr/>
          <p:nvPr/>
        </p:nvSpPr>
        <p:spPr>
          <a:xfrm rot="5400000">
            <a:off x="10948801" y="1524107"/>
            <a:ext cx="367425" cy="210217"/>
          </a:xfrm>
          <a:prstGeom prst="triangle">
            <a:avLst/>
          </a:prstGeom>
          <a:solidFill>
            <a:srgbClr val="F17A17"/>
          </a:solidFill>
          <a:ln>
            <a:solidFill>
              <a:srgbClr val="F17A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697071B7-1CED-425B-B209-A5B23054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104" y="1420508"/>
            <a:ext cx="1868762" cy="51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GOAL 80%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3310E0-D26B-4B45-8268-6A5B27051FDC}"/>
              </a:ext>
            </a:extLst>
          </p:cNvPr>
          <p:cNvGrpSpPr/>
          <p:nvPr/>
        </p:nvGrpSpPr>
        <p:grpSpPr>
          <a:xfrm>
            <a:off x="2620950" y="258071"/>
            <a:ext cx="6115586" cy="5538373"/>
            <a:chOff x="2620950" y="258071"/>
            <a:chExt cx="6115586" cy="55383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A74A82-43B3-4746-8B55-FD81080D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247" y="808628"/>
              <a:ext cx="3006131" cy="21985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082B17-02B7-7F41-B5E5-6417ABCE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804" y="258071"/>
              <a:ext cx="2899341" cy="26577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FFAD4A-D3EB-A14D-B0B3-4CA172494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734" y="3091736"/>
              <a:ext cx="3169461" cy="27047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ABD1B2-FBE2-4A4D-B5E5-D9B71BEEB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45" y="598112"/>
              <a:ext cx="2897891" cy="23617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BDD457-5146-6F4D-BEBB-2B05598B4B8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99" y="2908722"/>
              <a:ext cx="2897891" cy="21985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AE46E4-9F28-564B-9028-514EE585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950" y="3063406"/>
              <a:ext cx="2797646" cy="24106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FB7BEC9-8B29-004E-9495-63A11F44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9166" y="2320290"/>
              <a:ext cx="1493466" cy="1428749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21FDB71-61E5-BF45-AFEF-D2A8F24659A6}"/>
              </a:ext>
            </a:extLst>
          </p:cNvPr>
          <p:cNvSpPr/>
          <p:nvPr/>
        </p:nvSpPr>
        <p:spPr>
          <a:xfrm>
            <a:off x="166346" y="173480"/>
            <a:ext cx="4298654" cy="160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Oswald Light" panose="00000400000000000000" pitchFamily="2" charset="0"/>
              </a:rPr>
              <a:t>The 6 Key Business</a:t>
            </a:r>
          </a:p>
          <a:p>
            <a:r>
              <a:rPr lang="en-US" sz="4800" dirty="0">
                <a:latin typeface="Oswald Light" panose="00000400000000000000" pitchFamily="2" charset="0"/>
              </a:rPr>
              <a:t>Components</a:t>
            </a:r>
            <a:endParaRPr lang="en-US" sz="4000" dirty="0">
              <a:latin typeface="Oswald Light" panose="00000400000000000000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1">
            <a:extLst>
              <a:ext uri="{FF2B5EF4-FFF2-40B4-BE49-F238E27FC236}">
                <a16:creationId xmlns:a16="http://schemas.microsoft.com/office/drawing/2014/main" id="{440472AC-9DA2-4A51-ADCF-B3537EC5CA1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74735" y="2838281"/>
            <a:ext cx="5516930" cy="508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cs typeface="Helvetica Neue Bold Condensed" charset="0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ADB502E4-4FB0-4AF2-93D3-71349935C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2966" y="5325890"/>
            <a:ext cx="725514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0000500000000000000" pitchFamily="2" charset="0"/>
              </a:rPr>
              <a:t>0%</a:t>
            </a:r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17B03852-255E-4A01-8B41-5C1123127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822" y="294290"/>
            <a:ext cx="1015658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0000500000000000000" pitchFamily="2" charset="0"/>
              </a:rPr>
              <a:t>100%</a:t>
            </a: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F62BE475-E77A-4581-812A-CD4C713B830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892817" y="4856363"/>
            <a:ext cx="1480765" cy="508000"/>
          </a:xfrm>
          <a:prstGeom prst="rect">
            <a:avLst/>
          </a:prstGeom>
          <a:solidFill>
            <a:srgbClr val="F5822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cs typeface="Helvetica Neue Bold Condensed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5544D9F2-9B96-4AD6-96A5-DCC519F84B89}"/>
              </a:ext>
            </a:extLst>
          </p:cNvPr>
          <p:cNvSpPr/>
          <p:nvPr/>
        </p:nvSpPr>
        <p:spPr>
          <a:xfrm rot="5400000">
            <a:off x="10943572" y="4264871"/>
            <a:ext cx="367425" cy="21021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2CBC40FC-C458-4F2C-97E5-82B520E5E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875" y="4161272"/>
            <a:ext cx="1868762" cy="89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MOST 20%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388628-FD34-7247-9B6B-B7D7A79B56AC}"/>
              </a:ext>
            </a:extLst>
          </p:cNvPr>
          <p:cNvGrpSpPr/>
          <p:nvPr/>
        </p:nvGrpSpPr>
        <p:grpSpPr>
          <a:xfrm>
            <a:off x="2620950" y="258071"/>
            <a:ext cx="6115586" cy="5538373"/>
            <a:chOff x="2620950" y="258071"/>
            <a:chExt cx="6115586" cy="553837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4F3F36C-6ABF-714A-9B49-DC26B8AAF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247" y="808628"/>
              <a:ext cx="3006131" cy="21985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8123518-B4B4-B340-AF0C-CEFC64E14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804" y="258071"/>
              <a:ext cx="2899341" cy="265773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09AA444-216B-4946-BED8-8901C0103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734" y="3091736"/>
              <a:ext cx="3169461" cy="27047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7048A21-BFC4-884C-A964-33BC37C4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45" y="598112"/>
              <a:ext cx="2897891" cy="236178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62D1F71-735A-3345-817A-1F7978D94DA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99" y="2908722"/>
              <a:ext cx="2897891" cy="219851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D20EBEC-9BED-C44A-BC1A-B5512710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950" y="3063406"/>
              <a:ext cx="2797646" cy="24106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1C4CE40-1EB4-D74B-AE74-D74F9279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9166" y="2320290"/>
              <a:ext cx="1493466" cy="142874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21FDB71-61E5-BF45-AFEF-D2A8F24659A6}"/>
              </a:ext>
            </a:extLst>
          </p:cNvPr>
          <p:cNvSpPr/>
          <p:nvPr/>
        </p:nvSpPr>
        <p:spPr>
          <a:xfrm>
            <a:off x="166346" y="173480"/>
            <a:ext cx="4298654" cy="160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Oswald Light" panose="00000400000000000000" pitchFamily="2" charset="0"/>
              </a:rPr>
              <a:t>The 6 Key Business</a:t>
            </a:r>
          </a:p>
          <a:p>
            <a:r>
              <a:rPr lang="en-US" sz="4800" dirty="0">
                <a:latin typeface="Oswald Light" panose="00000400000000000000" pitchFamily="2" charset="0"/>
              </a:rPr>
              <a:t>Components</a:t>
            </a:r>
            <a:endParaRPr lang="en-US" sz="4000" dirty="0">
              <a:latin typeface="Oswald Light" panose="000004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CA4C3-7D8A-4CA5-8F0C-A65C7F52A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796" y="248555"/>
            <a:ext cx="2881746" cy="2641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79" y="1175232"/>
            <a:ext cx="8792484" cy="468656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DA5EF6DF-D3C5-42B7-948C-BE0209E7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9094098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The Vision/Traction Organizer</a:t>
            </a:r>
            <a:r>
              <a:rPr lang="en-US" altLang="en-US" sz="4800" b="0" dirty="0">
                <a:solidFill>
                  <a:schemeClr val="bg2">
                    <a:lumMod val="7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™</a:t>
            </a:r>
            <a:endParaRPr lang="en-US" altLang="en-US" sz="4800" b="0" dirty="0">
              <a:solidFill>
                <a:srgbClr val="E87722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DA5EF6DF-D3C5-42B7-948C-BE0209E7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V/TO</a:t>
            </a:r>
            <a:r>
              <a:rPr lang="en-US" altLang="en-US" sz="4800" b="0" dirty="0">
                <a:solidFill>
                  <a:schemeClr val="bg2">
                    <a:lumMod val="7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™</a:t>
            </a:r>
            <a:endParaRPr lang="en-US" altLang="en-US" sz="4800" b="0" dirty="0">
              <a:solidFill>
                <a:srgbClr val="E87722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FB565-E7C1-40F3-A27F-AE20ADF0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008" y="1171366"/>
            <a:ext cx="8743050" cy="4655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F2952E-979E-490C-915D-3BEB3B228E81}"/>
              </a:ext>
            </a:extLst>
          </p:cNvPr>
          <p:cNvSpPr/>
          <p:nvPr/>
        </p:nvSpPr>
        <p:spPr>
          <a:xfrm>
            <a:off x="1733006" y="5033554"/>
            <a:ext cx="1793965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9B7B0-F6BC-5F4B-A124-EBD007477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4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B5941-FB6E-4237-92DB-A1ADC131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58" y="192685"/>
            <a:ext cx="6118413" cy="56034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5E1E67-6DA1-41FF-AB8A-B202EB4AC1B1}"/>
              </a:ext>
            </a:extLst>
          </p:cNvPr>
          <p:cNvSpPr/>
          <p:nvPr/>
        </p:nvSpPr>
        <p:spPr>
          <a:xfrm>
            <a:off x="4041508" y="2353137"/>
            <a:ext cx="2906486" cy="620038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68DB209-78C7-4E06-8617-5BF62A241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2964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B559B42-3962-4CF8-9416-B6737788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59630" y="570977"/>
            <a:ext cx="3264621" cy="24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F2FC8F-842E-E646-BBA0-E9982A3C920E}"/>
              </a:ext>
            </a:extLst>
          </p:cNvPr>
          <p:cNvGrpSpPr/>
          <p:nvPr/>
        </p:nvGrpSpPr>
        <p:grpSpPr>
          <a:xfrm>
            <a:off x="821756" y="568298"/>
            <a:ext cx="10795398" cy="5497940"/>
            <a:chOff x="821756" y="568298"/>
            <a:chExt cx="10795398" cy="5497940"/>
          </a:xfrm>
        </p:grpSpPr>
        <p:pic>
          <p:nvPicPr>
            <p:cNvPr id="44" name="Picture 40" descr="chart3.eps">
              <a:extLst>
                <a:ext uri="{FF2B5EF4-FFF2-40B4-BE49-F238E27FC236}">
                  <a16:creationId xmlns:a16="http://schemas.microsoft.com/office/drawing/2014/main" id="{9B763A8C-ED96-7048-BCE9-3DAEA73EF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6"/>
            <a:stretch/>
          </p:blipFill>
          <p:spPr bwMode="auto">
            <a:xfrm>
              <a:off x="821756" y="568298"/>
              <a:ext cx="10795398" cy="5497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066F2BB-B1F2-4FD0-BC3F-63C2C0DA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22028" y="568298"/>
              <a:ext cx="5386437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16627" y="242522"/>
            <a:ext cx="8056042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The People Analyzer</a:t>
            </a:r>
            <a:r>
              <a:rPr lang="en-US" altLang="en-US" sz="4800" b="0" dirty="0">
                <a:solidFill>
                  <a:schemeClr val="bg2">
                    <a:lumMod val="7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™</a:t>
            </a:r>
            <a:endParaRPr lang="en-US" altLang="en-US" sz="4800" b="0" dirty="0">
              <a:solidFill>
                <a:schemeClr val="bg2">
                  <a:lumMod val="75000"/>
                </a:schemeClr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1438411" y="1534277"/>
            <a:ext cx="22294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rgbClr val="D57224"/>
                </a:solidFill>
                <a:latin typeface="Oswald Light"/>
                <a:cs typeface="Oswald Light"/>
              </a:rPr>
              <a:t>Name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 rot="18083342">
            <a:off x="4831762" y="916527"/>
            <a:ext cx="2257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Humbly confident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 rot="18006783">
            <a:off x="5373526" y="714209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Grow or die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 rot="18006783">
            <a:off x="6050819" y="708482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Help first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 rot="18006783">
            <a:off x="6728125" y="714207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Do the right thing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 rot="18006783">
            <a:off x="7392808" y="697955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Do what you say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38411" y="5208858"/>
            <a:ext cx="18868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E87722"/>
                </a:solidFill>
                <a:latin typeface="Oswald" panose="00000500000000000000" pitchFamily="2" charset="0"/>
                <a:cs typeface="Oswald Light"/>
              </a:rPr>
              <a:t>The Bar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1438411" y="2387198"/>
            <a:ext cx="22159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latin typeface="Oswald" panose="00000500000000000000" pitchFamily="2" charset="0"/>
                <a:cs typeface="Oswald Light"/>
              </a:rPr>
              <a:t>JoAnn Wright</a:t>
            </a: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1435868" y="3371366"/>
            <a:ext cx="23053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latin typeface="Oswald" panose="00000500000000000000" pitchFamily="2" charset="0"/>
                <a:cs typeface="Oswald Light"/>
              </a:rPr>
              <a:t>Martin Gilbert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1435868" y="4259279"/>
            <a:ext cx="23232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latin typeface="Oswald" panose="00000500000000000000" pitchFamily="2" charset="0"/>
                <a:cs typeface="Oswald Light"/>
              </a:rPr>
              <a:t>Ellen Smith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44774" y="2395921"/>
            <a:ext cx="7632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4937133" y="3303424"/>
            <a:ext cx="7628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–</a:t>
            </a:r>
          </a:p>
        </p:txBody>
      </p:sp>
      <p:sp>
        <p:nvSpPr>
          <p:cNvPr id="45" name="TextBox 29"/>
          <p:cNvSpPr txBox="1">
            <a:spLocks noChangeArrowheads="1"/>
          </p:cNvSpPr>
          <p:nvPr/>
        </p:nvSpPr>
        <p:spPr bwMode="auto">
          <a:xfrm>
            <a:off x="4932223" y="4262377"/>
            <a:ext cx="8396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+/–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3435B0-AEE1-445A-BA71-BFF5631FC939}"/>
              </a:ext>
            </a:extLst>
          </p:cNvPr>
          <p:cNvGrpSpPr/>
          <p:nvPr/>
        </p:nvGrpSpPr>
        <p:grpSpPr>
          <a:xfrm>
            <a:off x="5548224" y="2395921"/>
            <a:ext cx="916564" cy="2417356"/>
            <a:chOff x="5548224" y="2395921"/>
            <a:chExt cx="916564" cy="2417356"/>
          </a:xfrm>
        </p:grpSpPr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5631544" y="2395921"/>
              <a:ext cx="7632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0" name="TextBox 23"/>
            <p:cNvSpPr txBox="1">
              <a:spLocks noChangeArrowheads="1"/>
            </p:cNvSpPr>
            <p:nvPr/>
          </p:nvSpPr>
          <p:spPr bwMode="auto">
            <a:xfrm>
              <a:off x="5623695" y="3371366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5548224" y="4259279"/>
              <a:ext cx="91656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4F75C9-312A-48F8-9770-C8F4923AFCDA}"/>
              </a:ext>
            </a:extLst>
          </p:cNvPr>
          <p:cNvGrpSpPr/>
          <p:nvPr/>
        </p:nvGrpSpPr>
        <p:grpSpPr>
          <a:xfrm>
            <a:off x="6269879" y="2408535"/>
            <a:ext cx="846059" cy="2432719"/>
            <a:chOff x="6269879" y="2408535"/>
            <a:chExt cx="846059" cy="2432719"/>
          </a:xfrm>
        </p:grpSpPr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6311476" y="2408535"/>
              <a:ext cx="7632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1" name="TextBox 24"/>
            <p:cNvSpPr txBox="1">
              <a:spLocks noChangeArrowheads="1"/>
            </p:cNvSpPr>
            <p:nvPr/>
          </p:nvSpPr>
          <p:spPr bwMode="auto">
            <a:xfrm>
              <a:off x="6311476" y="3303424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–</a:t>
              </a:r>
            </a:p>
          </p:txBody>
        </p:sp>
        <p:sp>
          <p:nvSpPr>
            <p:cNvPr id="47" name="TextBox 31"/>
            <p:cNvSpPr txBox="1">
              <a:spLocks noChangeArrowheads="1"/>
            </p:cNvSpPr>
            <p:nvPr/>
          </p:nvSpPr>
          <p:spPr bwMode="auto">
            <a:xfrm>
              <a:off x="6269879" y="4287256"/>
              <a:ext cx="8460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F48391-E324-4530-BDB4-148CA3DCFBB4}"/>
              </a:ext>
            </a:extLst>
          </p:cNvPr>
          <p:cNvGrpSpPr/>
          <p:nvPr/>
        </p:nvGrpSpPr>
        <p:grpSpPr>
          <a:xfrm>
            <a:off x="6927439" y="2408431"/>
            <a:ext cx="839649" cy="2406884"/>
            <a:chOff x="6927439" y="2408431"/>
            <a:chExt cx="839649" cy="2406884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6971624" y="2408431"/>
              <a:ext cx="7632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2" name="TextBox 25"/>
            <p:cNvSpPr txBox="1">
              <a:spLocks noChangeArrowheads="1"/>
            </p:cNvSpPr>
            <p:nvPr/>
          </p:nvSpPr>
          <p:spPr bwMode="auto">
            <a:xfrm>
              <a:off x="6963775" y="3303320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–</a:t>
              </a:r>
            </a:p>
          </p:txBody>
        </p: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6927439" y="4261317"/>
              <a:ext cx="83964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3E055A-7618-4D9D-A866-8A0F2DD587C1}"/>
              </a:ext>
            </a:extLst>
          </p:cNvPr>
          <p:cNvGrpSpPr/>
          <p:nvPr/>
        </p:nvGrpSpPr>
        <p:grpSpPr>
          <a:xfrm>
            <a:off x="7578589" y="2414845"/>
            <a:ext cx="846059" cy="2395952"/>
            <a:chOff x="7578589" y="2414845"/>
            <a:chExt cx="846059" cy="2395952"/>
          </a:xfrm>
        </p:grpSpPr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7631773" y="2414845"/>
              <a:ext cx="76328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3" name="TextBox 26"/>
            <p:cNvSpPr txBox="1">
              <a:spLocks noChangeArrowheads="1"/>
            </p:cNvSpPr>
            <p:nvPr/>
          </p:nvSpPr>
          <p:spPr bwMode="auto">
            <a:xfrm>
              <a:off x="7631773" y="3338099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  <p:sp>
          <p:nvSpPr>
            <p:cNvPr id="49" name="TextBox 33"/>
            <p:cNvSpPr txBox="1">
              <a:spLocks noChangeArrowheads="1"/>
            </p:cNvSpPr>
            <p:nvPr/>
          </p:nvSpPr>
          <p:spPr bwMode="auto">
            <a:xfrm>
              <a:off x="7578589" y="4256799"/>
              <a:ext cx="8460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</p:grp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4979795" y="5202858"/>
            <a:ext cx="7628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52" name="TextBox 36"/>
          <p:cNvSpPr txBox="1">
            <a:spLocks noChangeArrowheads="1"/>
          </p:cNvSpPr>
          <p:nvPr/>
        </p:nvSpPr>
        <p:spPr bwMode="auto">
          <a:xfrm>
            <a:off x="7621473" y="5216119"/>
            <a:ext cx="7628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53" name="TextBox 37"/>
          <p:cNvSpPr txBox="1">
            <a:spLocks noChangeArrowheads="1"/>
          </p:cNvSpPr>
          <p:nvPr/>
        </p:nvSpPr>
        <p:spPr bwMode="auto">
          <a:xfrm>
            <a:off x="6311513" y="5163551"/>
            <a:ext cx="7628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54" name="TextBox 38"/>
          <p:cNvSpPr txBox="1">
            <a:spLocks noChangeArrowheads="1"/>
          </p:cNvSpPr>
          <p:nvPr/>
        </p:nvSpPr>
        <p:spPr bwMode="auto">
          <a:xfrm>
            <a:off x="5583741" y="5205956"/>
            <a:ext cx="8397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+/–</a:t>
            </a:r>
          </a:p>
        </p:txBody>
      </p:sp>
      <p:sp>
        <p:nvSpPr>
          <p:cNvPr id="55" name="TextBox 39"/>
          <p:cNvSpPr txBox="1">
            <a:spLocks noChangeArrowheads="1"/>
          </p:cNvSpPr>
          <p:nvPr/>
        </p:nvSpPr>
        <p:spPr bwMode="auto">
          <a:xfrm>
            <a:off x="6958549" y="5205956"/>
            <a:ext cx="7692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+/–</a:t>
            </a:r>
          </a:p>
        </p:txBody>
      </p:sp>
    </p:spTree>
    <p:extLst>
      <p:ext uri="{BB962C8B-B14F-4D97-AF65-F5344CB8AC3E}">
        <p14:creationId xmlns:p14="http://schemas.microsoft.com/office/powerpoint/2010/main" val="419279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A72F0-515E-4929-9E42-9EE6EB16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88" y="101224"/>
            <a:ext cx="6970260" cy="52218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65F749-1D8F-4768-8EAE-5266280E2A67}"/>
              </a:ext>
            </a:extLst>
          </p:cNvPr>
          <p:cNvSpPr/>
          <p:nvPr/>
        </p:nvSpPr>
        <p:spPr>
          <a:xfrm>
            <a:off x="3683437" y="3767425"/>
            <a:ext cx="2906486" cy="620038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63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1070660" y="1879979"/>
            <a:ext cx="11277600" cy="195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457200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“</a:t>
            </a:r>
            <a:r>
              <a:rPr lang="en-US" altLang="ja-JP" sz="48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Structure First, People Second</a:t>
            </a:r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”</a:t>
            </a:r>
            <a:endParaRPr lang="en-US" altLang="ja-JP" sz="4800" dirty="0">
              <a:solidFill>
                <a:schemeClr val="bg1"/>
              </a:solidFill>
              <a:latin typeface="Oswald Light" panose="00000400000000000000" pitchFamily="2" charset="0"/>
              <a:cs typeface="Oswald Light"/>
            </a:endParaRPr>
          </a:p>
          <a:p>
            <a:pPr lvl="1" eaLnBrk="1" hangingPunct="1"/>
            <a:endParaRPr lang="en-US" dirty="0">
              <a:solidFill>
                <a:schemeClr val="tx1"/>
              </a:solidFill>
              <a:latin typeface="Oswald Light" panose="00000400000000000000" pitchFamily="2" charset="0"/>
              <a:cs typeface="Oswald Light"/>
            </a:endParaRPr>
          </a:p>
          <a:p>
            <a:pPr lvl="1" eaLnBrk="1" hangingPunct="1"/>
            <a:r>
              <a:rPr lang="en-US" sz="43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- Gino Wickman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9131" y="144944"/>
            <a:ext cx="6110219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The Accountability Chart</a:t>
            </a:r>
            <a:endParaRPr lang="en-US" altLang="en-US" sz="4800" b="0" dirty="0">
              <a:solidFill>
                <a:srgbClr val="E87722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450C684-F6F8-4DF7-874B-AD5C951B91B6}"/>
              </a:ext>
            </a:extLst>
          </p:cNvPr>
          <p:cNvCxnSpPr>
            <a:stCxn id="69" idx="2"/>
            <a:endCxn id="70" idx="0"/>
          </p:cNvCxnSpPr>
          <p:nvPr/>
        </p:nvCxnSpPr>
        <p:spPr>
          <a:xfrm flipH="1">
            <a:off x="5728608" y="2463217"/>
            <a:ext cx="1" cy="30283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87964C8-ECCC-441F-9FFE-0BCB5597B797}"/>
              </a:ext>
            </a:extLst>
          </p:cNvPr>
          <p:cNvGrpSpPr/>
          <p:nvPr/>
        </p:nvGrpSpPr>
        <p:grpSpPr>
          <a:xfrm>
            <a:off x="4551487" y="1129829"/>
            <a:ext cx="2354244" cy="1333388"/>
            <a:chOff x="4551487" y="1129829"/>
            <a:chExt cx="2354244" cy="133338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67B43B3-F06A-4008-8FC5-D35A1D12E940}"/>
                </a:ext>
              </a:extLst>
            </p:cNvPr>
            <p:cNvSpPr/>
            <p:nvPr/>
          </p:nvSpPr>
          <p:spPr>
            <a:xfrm>
              <a:off x="4551487" y="1129829"/>
              <a:ext cx="2354244" cy="1333388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244D1C8-4A34-4531-82CB-1205B013B69E}"/>
                </a:ext>
              </a:extLst>
            </p:cNvPr>
            <p:cNvSpPr txBox="1"/>
            <p:nvPr/>
          </p:nvSpPr>
          <p:spPr>
            <a:xfrm>
              <a:off x="4864289" y="1160028"/>
              <a:ext cx="1709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VISIONARY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C650A-3AD8-4F52-88F0-B1774DCA5463}"/>
              </a:ext>
            </a:extLst>
          </p:cNvPr>
          <p:cNvGrpSpPr/>
          <p:nvPr/>
        </p:nvGrpSpPr>
        <p:grpSpPr>
          <a:xfrm>
            <a:off x="4551487" y="4418130"/>
            <a:ext cx="2354244" cy="1333386"/>
            <a:chOff x="4551487" y="4418130"/>
            <a:chExt cx="2354244" cy="133338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EA5F55B-218E-43A9-81D9-D72A385640F9}"/>
                </a:ext>
              </a:extLst>
            </p:cNvPr>
            <p:cNvSpPr/>
            <p:nvPr/>
          </p:nvSpPr>
          <p:spPr>
            <a:xfrm>
              <a:off x="4551487" y="4418130"/>
              <a:ext cx="2354244" cy="1333386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C21B1F5-F99B-4794-9767-72A21DE2787F}"/>
                </a:ext>
              </a:extLst>
            </p:cNvPr>
            <p:cNvSpPr txBox="1"/>
            <p:nvPr/>
          </p:nvSpPr>
          <p:spPr>
            <a:xfrm>
              <a:off x="4864290" y="4451779"/>
              <a:ext cx="1709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OPERATIONS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771DD9-8C72-48DE-821A-C63F264ECD7C}"/>
              </a:ext>
            </a:extLst>
          </p:cNvPr>
          <p:cNvGrpSpPr/>
          <p:nvPr/>
        </p:nvGrpSpPr>
        <p:grpSpPr>
          <a:xfrm>
            <a:off x="1856000" y="4418130"/>
            <a:ext cx="2545215" cy="1333386"/>
            <a:chOff x="1856000" y="4418130"/>
            <a:chExt cx="2545215" cy="133338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B0526EA-EE45-4383-B740-19469DE47145}"/>
                </a:ext>
              </a:extLst>
            </p:cNvPr>
            <p:cNvSpPr/>
            <p:nvPr/>
          </p:nvSpPr>
          <p:spPr>
            <a:xfrm>
              <a:off x="1928193" y="4418130"/>
              <a:ext cx="2354244" cy="1333386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DF2AE5-160E-46C3-8341-243D0B5D0651}"/>
                </a:ext>
              </a:extLst>
            </p:cNvPr>
            <p:cNvSpPr txBox="1"/>
            <p:nvPr/>
          </p:nvSpPr>
          <p:spPr>
            <a:xfrm>
              <a:off x="1856000" y="4451779"/>
              <a:ext cx="2545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MARKETING/SALES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F8A4B1-1AAB-49CD-B2C3-1A68DA1795B7}"/>
              </a:ext>
            </a:extLst>
          </p:cNvPr>
          <p:cNvGrpSpPr/>
          <p:nvPr/>
        </p:nvGrpSpPr>
        <p:grpSpPr>
          <a:xfrm>
            <a:off x="7102586" y="4421796"/>
            <a:ext cx="2545215" cy="1333386"/>
            <a:chOff x="7102586" y="4421796"/>
            <a:chExt cx="2545215" cy="133338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CF40014-BDE2-465E-87B7-D6E7A33E5543}"/>
                </a:ext>
              </a:extLst>
            </p:cNvPr>
            <p:cNvSpPr/>
            <p:nvPr/>
          </p:nvSpPr>
          <p:spPr>
            <a:xfrm>
              <a:off x="7198829" y="4421796"/>
              <a:ext cx="2354245" cy="1333386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309CA0C-504C-4180-96E1-DB0B7DF8EE74}"/>
                </a:ext>
              </a:extLst>
            </p:cNvPr>
            <p:cNvSpPr txBox="1"/>
            <p:nvPr/>
          </p:nvSpPr>
          <p:spPr>
            <a:xfrm>
              <a:off x="7102586" y="4451779"/>
              <a:ext cx="2545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FINANCE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387BD-C5E9-466F-8EB3-E0A800CE06AE}"/>
              </a:ext>
            </a:extLst>
          </p:cNvPr>
          <p:cNvGrpSpPr/>
          <p:nvPr/>
        </p:nvGrpSpPr>
        <p:grpSpPr>
          <a:xfrm>
            <a:off x="4551486" y="2766047"/>
            <a:ext cx="2354244" cy="1333387"/>
            <a:chOff x="4551486" y="2766047"/>
            <a:chExt cx="2354244" cy="1333387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829AFFA-73D2-40D9-837E-260ED0CE61D9}"/>
                </a:ext>
              </a:extLst>
            </p:cNvPr>
            <p:cNvSpPr/>
            <p:nvPr/>
          </p:nvSpPr>
          <p:spPr>
            <a:xfrm>
              <a:off x="4551486" y="2766047"/>
              <a:ext cx="2354244" cy="1333387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75DAE-62B0-4FDB-977B-D41C6CC37C24}"/>
                </a:ext>
              </a:extLst>
            </p:cNvPr>
            <p:cNvSpPr txBox="1"/>
            <p:nvPr/>
          </p:nvSpPr>
          <p:spPr>
            <a:xfrm>
              <a:off x="4871460" y="2796083"/>
              <a:ext cx="1709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INTEGRATOR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A2D8736-2565-4060-B8ED-8ADD1A36F3AF}"/>
              </a:ext>
            </a:extLst>
          </p:cNvPr>
          <p:cNvGrpSpPr/>
          <p:nvPr/>
        </p:nvGrpSpPr>
        <p:grpSpPr>
          <a:xfrm>
            <a:off x="3045493" y="4098110"/>
            <a:ext cx="5316848" cy="315454"/>
            <a:chOff x="3904167" y="3855451"/>
            <a:chExt cx="3950783" cy="24337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94FC25B-BC3D-4473-A5A0-718E9B401ADB}"/>
                </a:ext>
              </a:extLst>
            </p:cNvPr>
            <p:cNvCxnSpPr>
              <a:cxnSpLocks/>
            </p:cNvCxnSpPr>
            <p:nvPr/>
          </p:nvCxnSpPr>
          <p:spPr>
            <a:xfrm>
              <a:off x="5897905" y="3855451"/>
              <a:ext cx="1" cy="228681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ED7A6D-0DAA-4B4C-BE96-383240E87E42}"/>
                </a:ext>
              </a:extLst>
            </p:cNvPr>
            <p:cNvCxnSpPr>
              <a:cxnSpLocks/>
            </p:cNvCxnSpPr>
            <p:nvPr/>
          </p:nvCxnSpPr>
          <p:spPr>
            <a:xfrm>
              <a:off x="3904167" y="3938311"/>
              <a:ext cx="3950783" cy="0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39CCC32-5189-4599-ADEF-CAF6AA5E7E5A}"/>
                </a:ext>
              </a:extLst>
            </p:cNvPr>
            <p:cNvCxnSpPr>
              <a:cxnSpLocks/>
            </p:cNvCxnSpPr>
            <p:nvPr/>
          </p:nvCxnSpPr>
          <p:spPr>
            <a:xfrm>
              <a:off x="3916867" y="3950422"/>
              <a:ext cx="0" cy="148401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C1803CF-CD39-40F0-BCB2-A706245853BD}"/>
                </a:ext>
              </a:extLst>
            </p:cNvPr>
            <p:cNvCxnSpPr>
              <a:cxnSpLocks/>
            </p:cNvCxnSpPr>
            <p:nvPr/>
          </p:nvCxnSpPr>
          <p:spPr>
            <a:xfrm>
              <a:off x="7840078" y="3947594"/>
              <a:ext cx="0" cy="148401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E70B965-CBC8-4597-B49B-6DC268F3B893}"/>
              </a:ext>
            </a:extLst>
          </p:cNvPr>
          <p:cNvCxnSpPr/>
          <p:nvPr/>
        </p:nvCxnSpPr>
        <p:spPr>
          <a:xfrm>
            <a:off x="2653120" y="2619561"/>
            <a:ext cx="6101589" cy="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288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823" y="0"/>
            <a:ext cx="5639577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solidFill>
                  <a:srgbClr val="E87722"/>
                </a:solidFill>
                <a:latin typeface="Oswald Light" panose="00000400000000000000" pitchFamily="2" charset="0"/>
                <a:ea typeface="ＭＳ Ｐゴシック" charset="0"/>
                <a:cs typeface="Oswald Light"/>
              </a:rPr>
              <a:t>Right SEATS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64E9B-62A5-7646-9484-1729C840ECA3}"/>
              </a:ext>
            </a:extLst>
          </p:cNvPr>
          <p:cNvCxnSpPr/>
          <p:nvPr/>
        </p:nvCxnSpPr>
        <p:spPr>
          <a:xfrm>
            <a:off x="4230159" y="1868083"/>
            <a:ext cx="4345517" cy="0"/>
          </a:xfrm>
          <a:prstGeom prst="line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00EE43-E190-1144-8EF4-B5F46CB40CCE}"/>
              </a:ext>
            </a:extLst>
          </p:cNvPr>
          <p:cNvSpPr/>
          <p:nvPr/>
        </p:nvSpPr>
        <p:spPr>
          <a:xfrm>
            <a:off x="2816225" y="1104900"/>
            <a:ext cx="6197600" cy="46482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D9"/>
              </a:solidFill>
              <a:latin typeface="Oswald Light"/>
              <a:ea typeface="ＭＳ Ｐゴシック" pitchFamily="-111" charset="-128"/>
              <a:cs typeface="Oswald Light"/>
            </a:endParaRPr>
          </a:p>
        </p:txBody>
      </p:sp>
      <p:sp>
        <p:nvSpPr>
          <p:cNvPr id="9223" name="TextBox 12"/>
          <p:cNvSpPr txBox="1">
            <a:spLocks noChangeArrowheads="1"/>
          </p:cNvSpPr>
          <p:nvPr/>
        </p:nvSpPr>
        <p:spPr bwMode="auto">
          <a:xfrm>
            <a:off x="2917825" y="3005050"/>
            <a:ext cx="6096000" cy="22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2917825" y="1166285"/>
            <a:ext cx="599440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Function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934758" y="1416905"/>
            <a:ext cx="5994400" cy="13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000" dirty="0">
              <a:solidFill>
                <a:srgbClr val="595959"/>
              </a:solidFill>
              <a:latin typeface="Oswald Light"/>
              <a:cs typeface="Oswald Light"/>
            </a:endParaRPr>
          </a:p>
          <a:p>
            <a:pPr algn="ctr" eaLnBrk="1" hangingPunct="1"/>
            <a:r>
              <a:rPr lang="en-US" sz="4000" dirty="0">
                <a:solidFill>
                  <a:srgbClr val="595959"/>
                </a:solidFill>
                <a:latin typeface="Oswald Light" panose="00000400000000000000" pitchFamily="2" charset="0"/>
                <a:cs typeface="Oswald Light"/>
              </a:rPr>
              <a:t>Name</a:t>
            </a:r>
            <a:endParaRPr lang="en-US" sz="4000" dirty="0">
              <a:solidFill>
                <a:srgbClr val="FA9500"/>
              </a:solidFill>
              <a:latin typeface="Oswald Light" panose="00000400000000000000" pitchFamily="2" charset="0"/>
              <a:cs typeface="Oswald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1B4D60-5B9D-419C-B4A8-5057B897D2ED}"/>
              </a:ext>
            </a:extLst>
          </p:cNvPr>
          <p:cNvCxnSpPr>
            <a:cxnSpLocks/>
          </p:cNvCxnSpPr>
          <p:nvPr/>
        </p:nvCxnSpPr>
        <p:spPr>
          <a:xfrm>
            <a:off x="3939633" y="1993125"/>
            <a:ext cx="3950783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45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823" y="0"/>
            <a:ext cx="5639577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solidFill>
                  <a:srgbClr val="E87722"/>
                </a:solidFill>
                <a:latin typeface="Oswald Light" panose="00000400000000000000" pitchFamily="2" charset="0"/>
                <a:ea typeface="ＭＳ Ｐゴシック" charset="0"/>
                <a:cs typeface="Oswald Light"/>
              </a:rPr>
              <a:t>Right SEATS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64E9B-62A5-7646-9484-1729C840ECA3}"/>
              </a:ext>
            </a:extLst>
          </p:cNvPr>
          <p:cNvCxnSpPr/>
          <p:nvPr/>
        </p:nvCxnSpPr>
        <p:spPr>
          <a:xfrm>
            <a:off x="4230159" y="1868083"/>
            <a:ext cx="4345517" cy="0"/>
          </a:xfrm>
          <a:prstGeom prst="line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00EE43-E190-1144-8EF4-B5F46CB40CCE}"/>
              </a:ext>
            </a:extLst>
          </p:cNvPr>
          <p:cNvSpPr/>
          <p:nvPr/>
        </p:nvSpPr>
        <p:spPr>
          <a:xfrm>
            <a:off x="2816225" y="1104900"/>
            <a:ext cx="6197600" cy="46482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D9"/>
              </a:solidFill>
              <a:latin typeface="Oswald Light"/>
              <a:ea typeface="ＭＳ Ｐゴシック" pitchFamily="-111" charset="-128"/>
              <a:cs typeface="Oswald Light"/>
            </a:endParaRPr>
          </a:p>
        </p:txBody>
      </p:sp>
      <p:sp>
        <p:nvSpPr>
          <p:cNvPr id="9223" name="TextBox 12"/>
          <p:cNvSpPr txBox="1">
            <a:spLocks noChangeArrowheads="1"/>
          </p:cNvSpPr>
          <p:nvPr/>
        </p:nvSpPr>
        <p:spPr bwMode="auto">
          <a:xfrm>
            <a:off x="2917825" y="3005050"/>
            <a:ext cx="6096000" cy="22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LMA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Marketing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Hit sales numbers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Sell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Account management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934758" y="1416905"/>
            <a:ext cx="5994400" cy="13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000" dirty="0">
              <a:solidFill>
                <a:srgbClr val="595959"/>
              </a:solidFill>
              <a:latin typeface="Oswald Light"/>
              <a:cs typeface="Oswald Light"/>
            </a:endParaRPr>
          </a:p>
          <a:p>
            <a:pPr algn="ctr" eaLnBrk="1" hangingPunct="1"/>
            <a:r>
              <a:rPr lang="en-US" sz="4000" dirty="0">
                <a:solidFill>
                  <a:srgbClr val="595959"/>
                </a:solidFill>
                <a:latin typeface="Oswald Light" panose="00000400000000000000" pitchFamily="2" charset="0"/>
                <a:cs typeface="Oswald Light"/>
              </a:rPr>
              <a:t>Name</a:t>
            </a:r>
            <a:endParaRPr lang="en-US" sz="4000" dirty="0">
              <a:solidFill>
                <a:srgbClr val="FA9500"/>
              </a:solidFill>
              <a:latin typeface="Oswald Light" panose="00000400000000000000" pitchFamily="2" charset="0"/>
              <a:cs typeface="Oswald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1B4D60-5B9D-419C-B4A8-5057B897D2ED}"/>
              </a:ext>
            </a:extLst>
          </p:cNvPr>
          <p:cNvCxnSpPr>
            <a:cxnSpLocks/>
          </p:cNvCxnSpPr>
          <p:nvPr/>
        </p:nvCxnSpPr>
        <p:spPr>
          <a:xfrm>
            <a:off x="3939633" y="1993125"/>
            <a:ext cx="3950783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2917825" y="1166285"/>
            <a:ext cx="599440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Marketing/Sales</a:t>
            </a:r>
          </a:p>
        </p:txBody>
      </p:sp>
    </p:spTree>
    <p:extLst>
      <p:ext uri="{BB962C8B-B14F-4D97-AF65-F5344CB8AC3E}">
        <p14:creationId xmlns:p14="http://schemas.microsoft.com/office/powerpoint/2010/main" val="7349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" y="500698"/>
            <a:ext cx="10515600" cy="1325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>
                <a:solidFill>
                  <a:srgbClr val="ED7D31"/>
                </a:solidFill>
                <a:latin typeface="Oswald Light"/>
                <a:ea typeface="ＭＳ Ｐゴシック" charset="0"/>
                <a:cs typeface="Oswald Light"/>
              </a:rPr>
              <a:t>Two Kinds of PEOPLE ISSUES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8016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en-US" sz="4000" dirty="0">
                <a:solidFill>
                  <a:schemeClr val="bg1"/>
                </a:solidFill>
                <a:latin typeface="Oswald Light"/>
                <a:ea typeface="ＭＳ Ｐゴシック" charset="0"/>
                <a:cs typeface="Oswald Light"/>
              </a:rPr>
              <a:t> Right Person, Wrong Seat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en-US" sz="4000" dirty="0">
                <a:solidFill>
                  <a:schemeClr val="bg1"/>
                </a:solidFill>
                <a:latin typeface="Oswald Light"/>
                <a:ea typeface="ＭＳ Ｐゴシック" charset="0"/>
                <a:cs typeface="Oswald Light"/>
              </a:rPr>
              <a:t> Wrong Person, Right Seat</a:t>
            </a:r>
          </a:p>
        </p:txBody>
      </p:sp>
    </p:spTree>
    <p:extLst>
      <p:ext uri="{BB962C8B-B14F-4D97-AF65-F5344CB8AC3E}">
        <p14:creationId xmlns:p14="http://schemas.microsoft.com/office/powerpoint/2010/main" val="4129780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A72F0-515E-4929-9E42-9EE6EB16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88" y="101224"/>
            <a:ext cx="6970260" cy="5221889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AE7378C-22E5-4BD4-980E-919D882C1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0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12463"/>
          <a:stretch/>
        </p:blipFill>
        <p:spPr>
          <a:xfrm>
            <a:off x="0" y="-115416"/>
            <a:ext cx="12192000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190800" y="1312631"/>
            <a:ext cx="7284469" cy="371015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GET A GRIP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ON YOUR BUSINESS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E87722"/>
              </a:solidFill>
              <a:latin typeface="Oswald" panose="020B0604020202020204" charset="0"/>
              <a:cs typeface="Oswald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700" dirty="0">
                <a:solidFill>
                  <a:prstClr val="white"/>
                </a:solidFill>
                <a:latin typeface="Oswald" panose="020B0604020202020204" charset="0"/>
                <a:cs typeface="Oswald Light"/>
              </a:rPr>
              <a:t>What does SUCCESS look like coming out of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700" dirty="0">
                <a:solidFill>
                  <a:prstClr val="white"/>
                </a:solidFill>
                <a:latin typeface="Oswald" panose="020B0604020202020204" charset="0"/>
                <a:cs typeface="Oswald Light"/>
              </a:rPr>
              <a:t> COVID-19, and how to put yourself back 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700" dirty="0">
                <a:solidFill>
                  <a:prstClr val="white"/>
                </a:solidFill>
                <a:latin typeface="Oswald" panose="020B0604020202020204" charset="0"/>
                <a:cs typeface="Oswald Light"/>
              </a:rPr>
              <a:t> the Driver’s seat?</a:t>
            </a:r>
            <a:endParaRPr lang="en-US" sz="3700" dirty="0">
              <a:solidFill>
                <a:srgbClr val="E87722"/>
              </a:solidFill>
              <a:latin typeface="Oswald" panose="020B0604020202020204" charset="0"/>
              <a:cs typeface="Oswald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0" y="2195301"/>
            <a:ext cx="2378177" cy="21019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844159" y="1367462"/>
            <a:ext cx="5930" cy="352507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98461" y="5381383"/>
            <a:ext cx="3952358" cy="12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Dave Webster, TRACTION6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david.webster@traction6.com.au</a:t>
            </a:r>
          </a:p>
          <a:p>
            <a:pPr eaLnBrk="1" hangingPunct="1"/>
            <a:r>
              <a:rPr lang="en-US" sz="22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0408-823-006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93" y="5514109"/>
            <a:ext cx="2571480" cy="9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62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025E5F3B-B0BB-4F18-A533-7B96D4BA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41106" y="384408"/>
            <a:ext cx="3218038" cy="262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570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65539" name="TextBox 4"/>
          <p:cNvSpPr txBox="1">
            <a:spLocks noChangeArrowheads="1"/>
          </p:cNvSpPr>
          <p:nvPr/>
        </p:nvSpPr>
        <p:spPr bwMode="auto">
          <a:xfrm>
            <a:off x="408940" y="1771651"/>
            <a:ext cx="12192000" cy="29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800" dirty="0">
                <a:solidFill>
                  <a:schemeClr val="bg1"/>
                </a:solidFill>
                <a:latin typeface="Oswald Light"/>
                <a:cs typeface="Oswald Light"/>
              </a:rPr>
              <a:t>“</a:t>
            </a:r>
            <a:r>
              <a:rPr lang="en-US" altLang="ja-JP" sz="4800" dirty="0">
                <a:solidFill>
                  <a:srgbClr val="E87722"/>
                </a:solidFill>
                <a:latin typeface="Oswald Light"/>
                <a:cs typeface="Oswald Light"/>
              </a:rPr>
              <a:t>If we have data, let</a:t>
            </a:r>
            <a:r>
              <a:rPr lang="en-US" sz="4800" dirty="0">
                <a:solidFill>
                  <a:srgbClr val="E87722"/>
                </a:solidFill>
                <a:latin typeface="Oswald Light"/>
                <a:cs typeface="Oswald Light"/>
              </a:rPr>
              <a:t>’</a:t>
            </a:r>
            <a:r>
              <a:rPr lang="en-US" altLang="ja-JP" sz="4800" dirty="0">
                <a:solidFill>
                  <a:srgbClr val="E87722"/>
                </a:solidFill>
                <a:latin typeface="Oswald Light"/>
                <a:cs typeface="Oswald Light"/>
              </a:rPr>
              <a:t>s look at the data.</a:t>
            </a:r>
          </a:p>
          <a:p>
            <a:pPr eaLnBrk="1" hangingPunct="1"/>
            <a:r>
              <a:rPr lang="en-US" sz="4800" dirty="0">
                <a:solidFill>
                  <a:srgbClr val="E87722"/>
                </a:solidFill>
                <a:latin typeface="Oswald Light"/>
                <a:cs typeface="Oswald Light"/>
              </a:rPr>
              <a:t>  </a:t>
            </a:r>
            <a:r>
              <a:rPr lang="en-US" sz="4800" dirty="0">
                <a:solidFill>
                  <a:srgbClr val="FFFFFF"/>
                </a:solidFill>
                <a:latin typeface="Oswald Light"/>
                <a:cs typeface="Oswald Light"/>
              </a:rPr>
              <a:t>If all we have are opinions, let’s go with mine.</a:t>
            </a:r>
            <a:r>
              <a:rPr lang="ja-JP" altLang="en-US" sz="4800">
                <a:solidFill>
                  <a:schemeClr val="bg1"/>
                </a:solidFill>
                <a:latin typeface="Oswald Light"/>
                <a:cs typeface="Oswald Light"/>
              </a:rPr>
              <a:t>”</a:t>
            </a:r>
            <a:endParaRPr lang="en-US" altLang="ja-JP" sz="48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eaLnBrk="1" hangingPunct="1"/>
            <a:endParaRPr lang="en-US" altLang="ja-JP" sz="48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Oswald Light"/>
                <a:cs typeface="Oswald Light"/>
              </a:rPr>
              <a:t>	</a:t>
            </a:r>
            <a:r>
              <a:rPr lang="en-US" dirty="0">
                <a:solidFill>
                  <a:schemeClr val="bg1"/>
                </a:solidFill>
                <a:latin typeface="Oswald Light"/>
                <a:cs typeface="Oswald Light"/>
              </a:rPr>
              <a:t>- Jim Barksdale, former Netscape CEO</a:t>
            </a:r>
            <a:endParaRPr lang="en-US" sz="4000" dirty="0">
              <a:solidFill>
                <a:schemeClr val="bg1"/>
              </a:solidFill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5066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7A12509F-0FB5-41BB-917A-58B9F638B0A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30200" y="1050925"/>
            <a:ext cx="1160303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6" name="Rectangle 5">
            <a:extLst>
              <a:ext uri="{FF2B5EF4-FFF2-40B4-BE49-F238E27FC236}">
                <a16:creationId xmlns:a16="http://schemas.microsoft.com/office/drawing/2014/main" id="{262D67A3-4676-44AF-91F0-B6AE99AAB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" y="1435100"/>
            <a:ext cx="65246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7" name="Rectangle 6">
            <a:extLst>
              <a:ext uri="{FF2B5EF4-FFF2-40B4-BE49-F238E27FC236}">
                <a16:creationId xmlns:a16="http://schemas.microsoft.com/office/drawing/2014/main" id="{E54D2A5D-F490-4477-A31E-A410F8DB0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5" y="1435100"/>
            <a:ext cx="16494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8" name="Rectangle 7">
            <a:extLst>
              <a:ext uri="{FF2B5EF4-FFF2-40B4-BE49-F238E27FC236}">
                <a16:creationId xmlns:a16="http://schemas.microsoft.com/office/drawing/2014/main" id="{7CA84A8D-8975-48D4-8C2C-AEA53463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37" y="1435100"/>
            <a:ext cx="871538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9" name="Rectangle 8">
            <a:extLst>
              <a:ext uri="{FF2B5EF4-FFF2-40B4-BE49-F238E27FC236}">
                <a16:creationId xmlns:a16="http://schemas.microsoft.com/office/drawing/2014/main" id="{DC3DEDC0-2C79-4A27-975E-38729A79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0" name="Rectangle 9">
            <a:extLst>
              <a:ext uri="{FF2B5EF4-FFF2-40B4-BE49-F238E27FC236}">
                <a16:creationId xmlns:a16="http://schemas.microsoft.com/office/drawing/2014/main" id="{A8819561-DC62-4874-B225-2ECF28F17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1" name="Rectangle 10">
            <a:extLst>
              <a:ext uri="{FF2B5EF4-FFF2-40B4-BE49-F238E27FC236}">
                <a16:creationId xmlns:a16="http://schemas.microsoft.com/office/drawing/2014/main" id="{FBE2FA10-C508-4A5B-A193-6BFCEE14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775" y="1435100"/>
            <a:ext cx="6461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2" name="Rectangle 11">
            <a:extLst>
              <a:ext uri="{FF2B5EF4-FFF2-40B4-BE49-F238E27FC236}">
                <a16:creationId xmlns:a16="http://schemas.microsoft.com/office/drawing/2014/main" id="{C237D20F-BF79-4662-9133-792371B6A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887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3" name="Rectangle 12">
            <a:extLst>
              <a:ext uri="{FF2B5EF4-FFF2-40B4-BE49-F238E27FC236}">
                <a16:creationId xmlns:a16="http://schemas.microsoft.com/office/drawing/2014/main" id="{7F39FCB5-5F98-4A6B-A942-0106FDCA1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87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4" name="Rectangle 13">
            <a:extLst>
              <a:ext uri="{FF2B5EF4-FFF2-40B4-BE49-F238E27FC236}">
                <a16:creationId xmlns:a16="http://schemas.microsoft.com/office/drawing/2014/main" id="{B08FEB8C-E66E-4C4F-BE93-D3140140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88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5" name="Rectangle 14">
            <a:extLst>
              <a:ext uri="{FF2B5EF4-FFF2-40B4-BE49-F238E27FC236}">
                <a16:creationId xmlns:a16="http://schemas.microsoft.com/office/drawing/2014/main" id="{D7F98169-9C7C-4450-8E07-8792DA7F8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88" y="1435100"/>
            <a:ext cx="6461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6" name="Rectangle 15">
            <a:extLst>
              <a:ext uri="{FF2B5EF4-FFF2-40B4-BE49-F238E27FC236}">
                <a16:creationId xmlns:a16="http://schemas.microsoft.com/office/drawing/2014/main" id="{9EDC6542-2917-4F0F-B086-3D2BBCFE4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7" name="Rectangle 16">
            <a:extLst>
              <a:ext uri="{FF2B5EF4-FFF2-40B4-BE49-F238E27FC236}">
                <a16:creationId xmlns:a16="http://schemas.microsoft.com/office/drawing/2014/main" id="{881D9ADA-A9CD-4E3F-B064-8506935BC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8" name="Rectangle 17">
            <a:extLst>
              <a:ext uri="{FF2B5EF4-FFF2-40B4-BE49-F238E27FC236}">
                <a16:creationId xmlns:a16="http://schemas.microsoft.com/office/drawing/2014/main" id="{95409AD1-C3A2-477C-BD21-6CE13198E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0" y="1435100"/>
            <a:ext cx="6461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9" name="Rectangle 18">
            <a:extLst>
              <a:ext uri="{FF2B5EF4-FFF2-40B4-BE49-F238E27FC236}">
                <a16:creationId xmlns:a16="http://schemas.microsoft.com/office/drawing/2014/main" id="{5678CAB6-FBC7-42DA-82CA-22A0F0B0B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0613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0" name="Rectangle 19">
            <a:extLst>
              <a:ext uri="{FF2B5EF4-FFF2-40B4-BE49-F238E27FC236}">
                <a16:creationId xmlns:a16="http://schemas.microsoft.com/office/drawing/2014/main" id="{837737F2-213B-4E92-9215-700220628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8313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1" name="Rectangle 20">
            <a:extLst>
              <a:ext uri="{FF2B5EF4-FFF2-40B4-BE49-F238E27FC236}">
                <a16:creationId xmlns:a16="http://schemas.microsoft.com/office/drawing/2014/main" id="{74A3BF0D-DDED-4A21-8F31-6D88A55E8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6013" y="1435100"/>
            <a:ext cx="65405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2" name="Line 21">
            <a:extLst>
              <a:ext uri="{FF2B5EF4-FFF2-40B4-BE49-F238E27FC236}">
                <a16:creationId xmlns:a16="http://schemas.microsoft.com/office/drawing/2014/main" id="{945E6135-CB65-4D79-AEFE-BEB8163BE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42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3" name="Line 22">
            <a:extLst>
              <a:ext uri="{FF2B5EF4-FFF2-40B4-BE49-F238E27FC236}">
                <a16:creationId xmlns:a16="http://schemas.microsoft.com/office/drawing/2014/main" id="{37635CD2-702A-4756-BF0B-F34BD2304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42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4" name="Line 23">
            <a:extLst>
              <a:ext uri="{FF2B5EF4-FFF2-40B4-BE49-F238E27FC236}">
                <a16:creationId xmlns:a16="http://schemas.microsoft.com/office/drawing/2014/main" id="{2E1BFAE3-3EE1-4ABF-9466-FD805CC2A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6837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5" name="Line 24">
            <a:extLst>
              <a:ext uri="{FF2B5EF4-FFF2-40B4-BE49-F238E27FC236}">
                <a16:creationId xmlns:a16="http://schemas.microsoft.com/office/drawing/2014/main" id="{9A4CAE47-503F-424F-9619-B6C039D52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6837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6" name="Line 25">
            <a:extLst>
              <a:ext uri="{FF2B5EF4-FFF2-40B4-BE49-F238E27FC236}">
                <a16:creationId xmlns:a16="http://schemas.microsoft.com/office/drawing/2014/main" id="{752EB819-AEF6-4673-9EA2-531862B7E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7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7" name="Line 26">
            <a:extLst>
              <a:ext uri="{FF2B5EF4-FFF2-40B4-BE49-F238E27FC236}">
                <a16:creationId xmlns:a16="http://schemas.microsoft.com/office/drawing/2014/main" id="{B8AF01D9-3837-4408-9A0C-15ED8DD15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7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8" name="Line 27">
            <a:extLst>
              <a:ext uri="{FF2B5EF4-FFF2-40B4-BE49-F238E27FC236}">
                <a16:creationId xmlns:a16="http://schemas.microsoft.com/office/drawing/2014/main" id="{51B5D00F-83D0-4234-B4E4-CD5118CE9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9" name="Line 28">
            <a:extLst>
              <a:ext uri="{FF2B5EF4-FFF2-40B4-BE49-F238E27FC236}">
                <a16:creationId xmlns:a16="http://schemas.microsoft.com/office/drawing/2014/main" id="{2B5A1D9A-218F-4B84-A510-2E25B75EB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0" name="Line 29">
            <a:extLst>
              <a:ext uri="{FF2B5EF4-FFF2-40B4-BE49-F238E27FC236}">
                <a16:creationId xmlns:a16="http://schemas.microsoft.com/office/drawing/2014/main" id="{0D8659D2-9C05-4A1D-9371-C1323F139E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377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1" name="Line 30">
            <a:extLst>
              <a:ext uri="{FF2B5EF4-FFF2-40B4-BE49-F238E27FC236}">
                <a16:creationId xmlns:a16="http://schemas.microsoft.com/office/drawing/2014/main" id="{48A701E8-D066-4ABA-8462-0FB99A5F6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377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2" name="Line 31">
            <a:extLst>
              <a:ext uri="{FF2B5EF4-FFF2-40B4-BE49-F238E27FC236}">
                <a16:creationId xmlns:a16="http://schemas.microsoft.com/office/drawing/2014/main" id="{87168DC8-D9B7-4EA2-98F1-42B4CE2B8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9887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3" name="Line 32">
            <a:extLst>
              <a:ext uri="{FF2B5EF4-FFF2-40B4-BE49-F238E27FC236}">
                <a16:creationId xmlns:a16="http://schemas.microsoft.com/office/drawing/2014/main" id="{334629C8-E40F-44B9-8EB1-6B5794C42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9887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4" name="Line 33">
            <a:extLst>
              <a:ext uri="{FF2B5EF4-FFF2-40B4-BE49-F238E27FC236}">
                <a16:creationId xmlns:a16="http://schemas.microsoft.com/office/drawing/2014/main" id="{75765BC8-D6EB-4D5A-8879-A58AADE42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587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5" name="Line 34">
            <a:extLst>
              <a:ext uri="{FF2B5EF4-FFF2-40B4-BE49-F238E27FC236}">
                <a16:creationId xmlns:a16="http://schemas.microsoft.com/office/drawing/2014/main" id="{8DD3DADF-BBB4-4A8A-BAFB-893C0D7BD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587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6" name="Line 35">
            <a:extLst>
              <a:ext uri="{FF2B5EF4-FFF2-40B4-BE49-F238E27FC236}">
                <a16:creationId xmlns:a16="http://schemas.microsoft.com/office/drawing/2014/main" id="{1C5604C2-C997-4476-8C7C-70A57501D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5288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7" name="Line 36">
            <a:extLst>
              <a:ext uri="{FF2B5EF4-FFF2-40B4-BE49-F238E27FC236}">
                <a16:creationId xmlns:a16="http://schemas.microsoft.com/office/drawing/2014/main" id="{C53D5C0E-6AC2-43D5-A2AE-A9637BFD3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5288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8" name="Line 37">
            <a:extLst>
              <a:ext uri="{FF2B5EF4-FFF2-40B4-BE49-F238E27FC236}">
                <a16:creationId xmlns:a16="http://schemas.microsoft.com/office/drawing/2014/main" id="{20164A90-E62C-451E-AEA3-5B2BE02B59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2988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9" name="Line 38">
            <a:extLst>
              <a:ext uri="{FF2B5EF4-FFF2-40B4-BE49-F238E27FC236}">
                <a16:creationId xmlns:a16="http://schemas.microsoft.com/office/drawing/2014/main" id="{467AEF07-A9BE-42FD-BA21-1B48C7240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2988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0" name="Line 39">
            <a:extLst>
              <a:ext uri="{FF2B5EF4-FFF2-40B4-BE49-F238E27FC236}">
                <a16:creationId xmlns:a16="http://schemas.microsoft.com/office/drawing/2014/main" id="{0DDC8822-C228-4DD8-A996-FA15069C2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100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1" name="Line 40">
            <a:extLst>
              <a:ext uri="{FF2B5EF4-FFF2-40B4-BE49-F238E27FC236}">
                <a16:creationId xmlns:a16="http://schemas.microsoft.com/office/drawing/2014/main" id="{4582D5CB-6C02-49D8-9310-7F7CD2907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100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2" name="Line 41">
            <a:extLst>
              <a:ext uri="{FF2B5EF4-FFF2-40B4-BE49-F238E27FC236}">
                <a16:creationId xmlns:a16="http://schemas.microsoft.com/office/drawing/2014/main" id="{B7739D2E-10F9-4157-8DF9-85C381797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800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3" name="Line 42">
            <a:extLst>
              <a:ext uri="{FF2B5EF4-FFF2-40B4-BE49-F238E27FC236}">
                <a16:creationId xmlns:a16="http://schemas.microsoft.com/office/drawing/2014/main" id="{51FE3ACD-8DA2-4558-AC67-1775975E6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800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4" name="Line 43">
            <a:extLst>
              <a:ext uri="{FF2B5EF4-FFF2-40B4-BE49-F238E27FC236}">
                <a16:creationId xmlns:a16="http://schemas.microsoft.com/office/drawing/2014/main" id="{E3DB073A-A9D3-4511-A231-9A97D2D7F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4500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5" name="Line 44">
            <a:extLst>
              <a:ext uri="{FF2B5EF4-FFF2-40B4-BE49-F238E27FC236}">
                <a16:creationId xmlns:a16="http://schemas.microsoft.com/office/drawing/2014/main" id="{B9454257-7BAD-4F72-9CD5-EFE0A0EB8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4500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6" name="Line 45">
            <a:extLst>
              <a:ext uri="{FF2B5EF4-FFF2-40B4-BE49-F238E27FC236}">
                <a16:creationId xmlns:a16="http://schemas.microsoft.com/office/drawing/2014/main" id="{0B99E101-2E9E-4F4D-AC57-7AAEEE75C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0613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7" name="Line 46">
            <a:extLst>
              <a:ext uri="{FF2B5EF4-FFF2-40B4-BE49-F238E27FC236}">
                <a16:creationId xmlns:a16="http://schemas.microsoft.com/office/drawing/2014/main" id="{12EE9B7D-C53A-4345-A6D4-76DB99018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06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8" name="Line 47">
            <a:extLst>
              <a:ext uri="{FF2B5EF4-FFF2-40B4-BE49-F238E27FC236}">
                <a16:creationId xmlns:a16="http://schemas.microsoft.com/office/drawing/2014/main" id="{1BD6F3A0-2E34-4951-B270-818F21414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8313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9" name="Line 48">
            <a:extLst>
              <a:ext uri="{FF2B5EF4-FFF2-40B4-BE49-F238E27FC236}">
                <a16:creationId xmlns:a16="http://schemas.microsoft.com/office/drawing/2014/main" id="{7AB9DFFE-843D-403A-952A-5797CCE27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83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0" name="Line 49">
            <a:extLst>
              <a:ext uri="{FF2B5EF4-FFF2-40B4-BE49-F238E27FC236}">
                <a16:creationId xmlns:a16="http://schemas.microsoft.com/office/drawing/2014/main" id="{1145A191-F1B4-4B8A-BC21-978E126A3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76013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1" name="Line 50">
            <a:extLst>
              <a:ext uri="{FF2B5EF4-FFF2-40B4-BE49-F238E27FC236}">
                <a16:creationId xmlns:a16="http://schemas.microsoft.com/office/drawing/2014/main" id="{AD8E1B84-059D-4A7A-A722-4E116C45B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760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2" name="Line 51">
            <a:extLst>
              <a:ext uri="{FF2B5EF4-FFF2-40B4-BE49-F238E27FC236}">
                <a16:creationId xmlns:a16="http://schemas.microsoft.com/office/drawing/2014/main" id="{8086135E-D949-4839-A377-FF0DD2DB4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" y="1435100"/>
            <a:ext cx="1160145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3" name="Line 52">
            <a:extLst>
              <a:ext uri="{FF2B5EF4-FFF2-40B4-BE49-F238E27FC236}">
                <a16:creationId xmlns:a16="http://schemas.microsoft.com/office/drawing/2014/main" id="{4D57B55A-106D-4B43-8E19-7046CF190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175260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4" name="Line 53">
            <a:extLst>
              <a:ext uri="{FF2B5EF4-FFF2-40B4-BE49-F238E27FC236}">
                <a16:creationId xmlns:a16="http://schemas.microsoft.com/office/drawing/2014/main" id="{2DDA65D4-D70E-467B-A7E7-34DF8627F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210978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5" name="Line 54">
            <a:extLst>
              <a:ext uri="{FF2B5EF4-FFF2-40B4-BE49-F238E27FC236}">
                <a16:creationId xmlns:a16="http://schemas.microsoft.com/office/drawing/2014/main" id="{55058D40-97E0-47AC-B84E-4BEA493AF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2466975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6" name="Line 55">
            <a:extLst>
              <a:ext uri="{FF2B5EF4-FFF2-40B4-BE49-F238E27FC236}">
                <a16:creationId xmlns:a16="http://schemas.microsoft.com/office/drawing/2014/main" id="{FAFC8D37-EE86-4968-9685-EB128AE87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282575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7" name="Line 56">
            <a:extLst>
              <a:ext uri="{FF2B5EF4-FFF2-40B4-BE49-F238E27FC236}">
                <a16:creationId xmlns:a16="http://schemas.microsoft.com/office/drawing/2014/main" id="{14EFE341-6482-4379-B1C2-24A556637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318293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8" name="Line 57">
            <a:extLst>
              <a:ext uri="{FF2B5EF4-FFF2-40B4-BE49-F238E27FC236}">
                <a16:creationId xmlns:a16="http://schemas.microsoft.com/office/drawing/2014/main" id="{8EF83704-678F-4445-8BF6-64EE658B9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3540125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9" name="Line 58">
            <a:extLst>
              <a:ext uri="{FF2B5EF4-FFF2-40B4-BE49-F238E27FC236}">
                <a16:creationId xmlns:a16="http://schemas.microsoft.com/office/drawing/2014/main" id="{C67E8493-D777-460F-BD01-56850BCD7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389890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0" name="Line 59">
            <a:extLst>
              <a:ext uri="{FF2B5EF4-FFF2-40B4-BE49-F238E27FC236}">
                <a16:creationId xmlns:a16="http://schemas.microsoft.com/office/drawing/2014/main" id="{95EF787C-651D-48EA-9F64-5DDEE32A5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425608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1" name="Line 60">
            <a:extLst>
              <a:ext uri="{FF2B5EF4-FFF2-40B4-BE49-F238E27FC236}">
                <a16:creationId xmlns:a16="http://schemas.microsoft.com/office/drawing/2014/main" id="{87C403EB-CFE6-4EAC-8C8E-1A5DF9FB39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4613275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2" name="Line 61">
            <a:extLst>
              <a:ext uri="{FF2B5EF4-FFF2-40B4-BE49-F238E27FC236}">
                <a16:creationId xmlns:a16="http://schemas.microsoft.com/office/drawing/2014/main" id="{0DEC82B5-7759-4935-BDCB-643079725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497205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3" name="Line 62">
            <a:extLst>
              <a:ext uri="{FF2B5EF4-FFF2-40B4-BE49-F238E27FC236}">
                <a16:creationId xmlns:a16="http://schemas.microsoft.com/office/drawing/2014/main" id="{419B9F44-45EA-43CD-8C04-5BDAD57E7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532923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4" name="Line 63">
            <a:extLst>
              <a:ext uri="{FF2B5EF4-FFF2-40B4-BE49-F238E27FC236}">
                <a16:creationId xmlns:a16="http://schemas.microsoft.com/office/drawing/2014/main" id="{35AFA3E5-A267-445C-9AFA-97CD35BC7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962" y="1054100"/>
            <a:ext cx="0" cy="38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5" name="Line 64">
            <a:extLst>
              <a:ext uri="{FF2B5EF4-FFF2-40B4-BE49-F238E27FC236}">
                <a16:creationId xmlns:a16="http://schemas.microsoft.com/office/drawing/2014/main" id="{944A69A6-168B-46EA-AEC2-77B15C0F5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962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6" name="Line 65">
            <a:extLst>
              <a:ext uri="{FF2B5EF4-FFF2-40B4-BE49-F238E27FC236}">
                <a16:creationId xmlns:a16="http://schemas.microsoft.com/office/drawing/2014/main" id="{95DF76C3-6A3D-4902-98D2-2CD067090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3713" y="1054100"/>
            <a:ext cx="0" cy="38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7" name="Line 66">
            <a:extLst>
              <a:ext uri="{FF2B5EF4-FFF2-40B4-BE49-F238E27FC236}">
                <a16:creationId xmlns:a16="http://schemas.microsoft.com/office/drawing/2014/main" id="{E00C8B28-8498-4F32-99DB-488E620D3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37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8" name="Line 67">
            <a:extLst>
              <a:ext uri="{FF2B5EF4-FFF2-40B4-BE49-F238E27FC236}">
                <a16:creationId xmlns:a16="http://schemas.microsoft.com/office/drawing/2014/main" id="{D4D44FF1-3887-4E5B-8C1A-17FC2B6E7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" y="1051741"/>
            <a:ext cx="1160145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609" name="Line 68">
            <a:extLst>
              <a:ext uri="{FF2B5EF4-FFF2-40B4-BE49-F238E27FC236}">
                <a16:creationId xmlns:a16="http://schemas.microsoft.com/office/drawing/2014/main" id="{1C67C23A-B862-4D90-9C83-C1E87B2BA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5653859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10" name="Rectangle 69">
            <a:extLst>
              <a:ext uri="{FF2B5EF4-FFF2-40B4-BE49-F238E27FC236}">
                <a16:creationId xmlns:a16="http://schemas.microsoft.com/office/drawing/2014/main" id="{FB1043F7-57F9-4CB3-A18F-F55E315AA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144588"/>
            <a:ext cx="5159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WHO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11" name="Rectangle 70">
            <a:extLst>
              <a:ext uri="{FF2B5EF4-FFF2-40B4-BE49-F238E27FC236}">
                <a16:creationId xmlns:a16="http://schemas.microsoft.com/office/drawing/2014/main" id="{CD6D722C-01A6-4EE0-8E9D-F1201DA6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1144588"/>
            <a:ext cx="12684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MEASURABLES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12" name="Rectangle 71">
            <a:extLst>
              <a:ext uri="{FF2B5EF4-FFF2-40B4-BE49-F238E27FC236}">
                <a16:creationId xmlns:a16="http://schemas.microsoft.com/office/drawing/2014/main" id="{0EF8AEB2-64E3-41EC-A6C5-E1BB4A6EB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675" y="1144588"/>
            <a:ext cx="4233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3D3935"/>
                </a:solidFill>
                <a:effectLst/>
                <a:latin typeface="Open Sans" panose="020B0606030504020204" pitchFamily="34" charset="0"/>
              </a:rPr>
              <a:t>GOAL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3D3935"/>
              </a:solidFill>
              <a:effectLst/>
            </a:endParaRPr>
          </a:p>
        </p:txBody>
      </p:sp>
      <p:grpSp>
        <p:nvGrpSpPr>
          <p:cNvPr id="21746" name="Group 21745">
            <a:extLst>
              <a:ext uri="{FF2B5EF4-FFF2-40B4-BE49-F238E27FC236}">
                <a16:creationId xmlns:a16="http://schemas.microsoft.com/office/drawing/2014/main" id="{E70BF65D-8D1B-4269-B51E-C88BEFA4C74A}"/>
              </a:ext>
            </a:extLst>
          </p:cNvPr>
          <p:cNvGrpSpPr/>
          <p:nvPr/>
        </p:nvGrpSpPr>
        <p:grpSpPr>
          <a:xfrm>
            <a:off x="3590925" y="1144588"/>
            <a:ext cx="609600" cy="269875"/>
            <a:chOff x="3590925" y="1144588"/>
            <a:chExt cx="609600" cy="269875"/>
          </a:xfrm>
        </p:grpSpPr>
        <p:sp>
          <p:nvSpPr>
            <p:cNvPr id="21613" name="Rectangle 72">
              <a:extLst>
                <a:ext uri="{FF2B5EF4-FFF2-40B4-BE49-F238E27FC236}">
                  <a16:creationId xmlns:a16="http://schemas.microsoft.com/office/drawing/2014/main" id="{8E482D6E-1B9A-4CED-A151-FD8F9A502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925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4" name="Rectangle 73">
              <a:extLst>
                <a:ext uri="{FF2B5EF4-FFF2-40B4-BE49-F238E27FC236}">
                  <a16:creationId xmlns:a16="http://schemas.microsoft.com/office/drawing/2014/main" id="{74BBCF8A-600B-4DCF-AD6E-6D1A1A9F9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375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5" name="Rectangle 74">
              <a:extLst>
                <a:ext uri="{FF2B5EF4-FFF2-40B4-BE49-F238E27FC236}">
                  <a16:creationId xmlns:a16="http://schemas.microsoft.com/office/drawing/2014/main" id="{336498B9-F78B-4DAC-B593-93AA1F10D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Sep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47" name="Group 21746">
            <a:extLst>
              <a:ext uri="{FF2B5EF4-FFF2-40B4-BE49-F238E27FC236}">
                <a16:creationId xmlns:a16="http://schemas.microsoft.com/office/drawing/2014/main" id="{0EC9A5D4-667C-46A9-A5F1-EFAFB95AB75E}"/>
              </a:ext>
            </a:extLst>
          </p:cNvPr>
          <p:cNvGrpSpPr/>
          <p:nvPr/>
        </p:nvGrpSpPr>
        <p:grpSpPr>
          <a:xfrm>
            <a:off x="4284662" y="1144588"/>
            <a:ext cx="525463" cy="269875"/>
            <a:chOff x="4284662" y="1144588"/>
            <a:chExt cx="525463" cy="269875"/>
          </a:xfrm>
        </p:grpSpPr>
        <p:sp>
          <p:nvSpPr>
            <p:cNvPr id="21616" name="Rectangle 75">
              <a:extLst>
                <a:ext uri="{FF2B5EF4-FFF2-40B4-BE49-F238E27FC236}">
                  <a16:creationId xmlns:a16="http://schemas.microsoft.com/office/drawing/2014/main" id="{02030FB7-8CE7-4084-9DC2-B78D02AB0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2" y="1144588"/>
              <a:ext cx="2016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7" name="Rectangle 76">
              <a:extLst>
                <a:ext uri="{FF2B5EF4-FFF2-40B4-BE49-F238E27FC236}">
                  <a16:creationId xmlns:a16="http://schemas.microsoft.com/office/drawing/2014/main" id="{D9742D12-7C05-4566-975C-BFB312DBA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387" y="1144588"/>
              <a:ext cx="1539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8" name="Rectangle 77">
              <a:extLst>
                <a:ext uri="{FF2B5EF4-FFF2-40B4-BE49-F238E27FC236}">
                  <a16:creationId xmlns:a16="http://schemas.microsoft.com/office/drawing/2014/main" id="{57E838D3-7ECA-4EA1-97A4-BE044549C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48" name="Group 21747">
            <a:extLst>
              <a:ext uri="{FF2B5EF4-FFF2-40B4-BE49-F238E27FC236}">
                <a16:creationId xmlns:a16="http://schemas.microsoft.com/office/drawing/2014/main" id="{3DA9DA12-2508-4352-A608-44F65F5E8973}"/>
              </a:ext>
            </a:extLst>
          </p:cNvPr>
          <p:cNvGrpSpPr/>
          <p:nvPr/>
        </p:nvGrpSpPr>
        <p:grpSpPr>
          <a:xfrm>
            <a:off x="4884737" y="1144588"/>
            <a:ext cx="611188" cy="269875"/>
            <a:chOff x="4884737" y="1144588"/>
            <a:chExt cx="611188" cy="269875"/>
          </a:xfrm>
        </p:grpSpPr>
        <p:sp>
          <p:nvSpPr>
            <p:cNvPr id="21619" name="Rectangle 78">
              <a:extLst>
                <a:ext uri="{FF2B5EF4-FFF2-40B4-BE49-F238E27FC236}">
                  <a16:creationId xmlns:a16="http://schemas.microsoft.com/office/drawing/2014/main" id="{CC64D68D-1A68-4DC0-84EC-D8B6A333C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737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0" name="Rectangle 79">
              <a:extLst>
                <a:ext uri="{FF2B5EF4-FFF2-40B4-BE49-F238E27FC236}">
                  <a16:creationId xmlns:a16="http://schemas.microsoft.com/office/drawing/2014/main" id="{038AB93C-D848-47A4-AB76-8F1C913E4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7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1" name="Rectangle 80">
              <a:extLst>
                <a:ext uri="{FF2B5EF4-FFF2-40B4-BE49-F238E27FC236}">
                  <a16:creationId xmlns:a16="http://schemas.microsoft.com/office/drawing/2014/main" id="{76BF6749-6BD3-4CB6-9B18-EDE5DA13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2" y="1144588"/>
              <a:ext cx="3921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49" name="Group 21748">
            <a:extLst>
              <a:ext uri="{FF2B5EF4-FFF2-40B4-BE49-F238E27FC236}">
                <a16:creationId xmlns:a16="http://schemas.microsoft.com/office/drawing/2014/main" id="{11AF221C-5999-44F7-8881-DE8BA51F9965}"/>
              </a:ext>
            </a:extLst>
          </p:cNvPr>
          <p:cNvGrpSpPr/>
          <p:nvPr/>
        </p:nvGrpSpPr>
        <p:grpSpPr>
          <a:xfrm>
            <a:off x="5532437" y="1144588"/>
            <a:ext cx="609600" cy="269875"/>
            <a:chOff x="5532437" y="1144588"/>
            <a:chExt cx="609600" cy="269875"/>
          </a:xfrm>
        </p:grpSpPr>
        <p:sp>
          <p:nvSpPr>
            <p:cNvPr id="21622" name="Rectangle 81">
              <a:extLst>
                <a:ext uri="{FF2B5EF4-FFF2-40B4-BE49-F238E27FC236}">
                  <a16:creationId xmlns:a16="http://schemas.microsoft.com/office/drawing/2014/main" id="{7F3FE81C-EA70-4095-A8FB-498F8D239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437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3" name="Rectangle 82">
              <a:extLst>
                <a:ext uri="{FF2B5EF4-FFF2-40B4-BE49-F238E27FC236}">
                  <a16:creationId xmlns:a16="http://schemas.microsoft.com/office/drawing/2014/main" id="{846048C1-3DFD-4E27-B727-C141EE80A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7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4" name="Rectangle 83">
              <a:extLst>
                <a:ext uri="{FF2B5EF4-FFF2-40B4-BE49-F238E27FC236}">
                  <a16:creationId xmlns:a16="http://schemas.microsoft.com/office/drawing/2014/main" id="{A7670017-C656-4074-9C79-901F31392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512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0" name="Group 21749">
            <a:extLst>
              <a:ext uri="{FF2B5EF4-FFF2-40B4-BE49-F238E27FC236}">
                <a16:creationId xmlns:a16="http://schemas.microsoft.com/office/drawing/2014/main" id="{B240B72A-A486-4A77-BB65-922943109807}"/>
              </a:ext>
            </a:extLst>
          </p:cNvPr>
          <p:cNvGrpSpPr/>
          <p:nvPr/>
        </p:nvGrpSpPr>
        <p:grpSpPr>
          <a:xfrm>
            <a:off x="6178550" y="1144588"/>
            <a:ext cx="611188" cy="269875"/>
            <a:chOff x="6178550" y="1144588"/>
            <a:chExt cx="611188" cy="269875"/>
          </a:xfrm>
        </p:grpSpPr>
        <p:sp>
          <p:nvSpPr>
            <p:cNvPr id="21625" name="Rectangle 84">
              <a:extLst>
                <a:ext uri="{FF2B5EF4-FFF2-40B4-BE49-F238E27FC236}">
                  <a16:creationId xmlns:a16="http://schemas.microsoft.com/office/drawing/2014/main" id="{8A289B3E-DF18-424D-985A-0ECD0DDBA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550" y="1144588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6" name="Rectangle 85">
              <a:extLst>
                <a:ext uri="{FF2B5EF4-FFF2-40B4-BE49-F238E27FC236}">
                  <a16:creationId xmlns:a16="http://schemas.microsoft.com/office/drawing/2014/main" id="{DB18601B-3CA5-499D-82CC-412B113E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588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7" name="Rectangle 86">
              <a:extLst>
                <a:ext uri="{FF2B5EF4-FFF2-40B4-BE49-F238E27FC236}">
                  <a16:creationId xmlns:a16="http://schemas.microsoft.com/office/drawing/2014/main" id="{BF6D4931-1F8E-4BCE-AD5F-95DF7F727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213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1" name="Group 21750">
            <a:extLst>
              <a:ext uri="{FF2B5EF4-FFF2-40B4-BE49-F238E27FC236}">
                <a16:creationId xmlns:a16="http://schemas.microsoft.com/office/drawing/2014/main" id="{1EE11ACF-B285-46C1-9249-1A8D2E1C40DC}"/>
              </a:ext>
            </a:extLst>
          </p:cNvPr>
          <p:cNvGrpSpPr/>
          <p:nvPr/>
        </p:nvGrpSpPr>
        <p:grpSpPr>
          <a:xfrm>
            <a:off x="6854825" y="1144588"/>
            <a:ext cx="563563" cy="269875"/>
            <a:chOff x="6854825" y="1144588"/>
            <a:chExt cx="563563" cy="269875"/>
          </a:xfrm>
        </p:grpSpPr>
        <p:sp>
          <p:nvSpPr>
            <p:cNvPr id="21628" name="Rectangle 87">
              <a:extLst>
                <a:ext uri="{FF2B5EF4-FFF2-40B4-BE49-F238E27FC236}">
                  <a16:creationId xmlns:a16="http://schemas.microsoft.com/office/drawing/2014/main" id="{53117F4D-FB2D-4BBF-A0F9-FB34643A2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1144588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9" name="Rectangle 88">
              <a:extLst>
                <a:ext uri="{FF2B5EF4-FFF2-40B4-BE49-F238E27FC236}">
                  <a16:creationId xmlns:a16="http://schemas.microsoft.com/office/drawing/2014/main" id="{889BDB6F-3B07-4A92-BC01-C93A36B1A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05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0" name="Rectangle 89">
              <a:extLst>
                <a:ext uri="{FF2B5EF4-FFF2-40B4-BE49-F238E27FC236}">
                  <a16:creationId xmlns:a16="http://schemas.microsoft.com/office/drawing/2014/main" id="{00EE2FBB-0B36-43B8-95AB-0C073D6D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1144588"/>
              <a:ext cx="4302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2" name="Group 21751">
            <a:extLst>
              <a:ext uri="{FF2B5EF4-FFF2-40B4-BE49-F238E27FC236}">
                <a16:creationId xmlns:a16="http://schemas.microsoft.com/office/drawing/2014/main" id="{665FB71E-97F4-46F7-923C-535D317F45AD}"/>
              </a:ext>
            </a:extLst>
          </p:cNvPr>
          <p:cNvGrpSpPr/>
          <p:nvPr/>
        </p:nvGrpSpPr>
        <p:grpSpPr>
          <a:xfrm>
            <a:off x="7454900" y="1144588"/>
            <a:ext cx="649288" cy="269875"/>
            <a:chOff x="7454900" y="1144588"/>
            <a:chExt cx="649288" cy="269875"/>
          </a:xfrm>
        </p:grpSpPr>
        <p:sp>
          <p:nvSpPr>
            <p:cNvPr id="21631" name="Rectangle 90">
              <a:extLst>
                <a:ext uri="{FF2B5EF4-FFF2-40B4-BE49-F238E27FC236}">
                  <a16:creationId xmlns:a16="http://schemas.microsoft.com/office/drawing/2014/main" id="{E13D50A7-8023-4786-9901-391817EBF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0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2" name="Rectangle 91">
              <a:extLst>
                <a:ext uri="{FF2B5EF4-FFF2-40B4-BE49-F238E27FC236}">
                  <a16:creationId xmlns:a16="http://schemas.microsoft.com/office/drawing/2014/main" id="{7D2CA8DB-A349-4409-BB99-90485431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63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3" name="Rectangle 92">
              <a:extLst>
                <a:ext uri="{FF2B5EF4-FFF2-40B4-BE49-F238E27FC236}">
                  <a16:creationId xmlns:a16="http://schemas.microsoft.com/office/drawing/2014/main" id="{934513E8-8389-4A2B-BCDD-554DDC639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3975" y="1144588"/>
              <a:ext cx="4302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3" name="Group 21752">
            <a:extLst>
              <a:ext uri="{FF2B5EF4-FFF2-40B4-BE49-F238E27FC236}">
                <a16:creationId xmlns:a16="http://schemas.microsoft.com/office/drawing/2014/main" id="{678F2457-C74E-44E6-B05F-5D06FB625964}"/>
              </a:ext>
            </a:extLst>
          </p:cNvPr>
          <p:cNvGrpSpPr/>
          <p:nvPr/>
        </p:nvGrpSpPr>
        <p:grpSpPr>
          <a:xfrm>
            <a:off x="8102600" y="1144588"/>
            <a:ext cx="647700" cy="269875"/>
            <a:chOff x="8102600" y="1144588"/>
            <a:chExt cx="647700" cy="269875"/>
          </a:xfrm>
        </p:grpSpPr>
        <p:sp>
          <p:nvSpPr>
            <p:cNvPr id="21634" name="Rectangle 93">
              <a:extLst>
                <a:ext uri="{FF2B5EF4-FFF2-40B4-BE49-F238E27FC236}">
                  <a16:creationId xmlns:a16="http://schemas.microsoft.com/office/drawing/2014/main" id="{97B64A8B-20DD-4089-9F3E-2624B1FC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2600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5" name="Rectangle 94">
              <a:extLst>
                <a:ext uri="{FF2B5EF4-FFF2-40B4-BE49-F238E27FC236}">
                  <a16:creationId xmlns:a16="http://schemas.microsoft.com/office/drawing/2014/main" id="{BA9FE351-5FFB-49C2-ABB9-97E92F018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0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6" name="Rectangle 95">
              <a:extLst>
                <a:ext uri="{FF2B5EF4-FFF2-40B4-BE49-F238E27FC236}">
                  <a16:creationId xmlns:a16="http://schemas.microsoft.com/office/drawing/2014/main" id="{D08725AF-DF58-417A-AEFA-D435F64A4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1675" y="1144588"/>
              <a:ext cx="4286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4" name="Group 21753">
            <a:extLst>
              <a:ext uri="{FF2B5EF4-FFF2-40B4-BE49-F238E27FC236}">
                <a16:creationId xmlns:a16="http://schemas.microsoft.com/office/drawing/2014/main" id="{2C3D9683-7987-4721-9033-20C3CF259AE7}"/>
              </a:ext>
            </a:extLst>
          </p:cNvPr>
          <p:cNvGrpSpPr/>
          <p:nvPr/>
        </p:nvGrpSpPr>
        <p:grpSpPr>
          <a:xfrm>
            <a:off x="8748713" y="1144588"/>
            <a:ext cx="649287" cy="269875"/>
            <a:chOff x="8748713" y="1144588"/>
            <a:chExt cx="649287" cy="269875"/>
          </a:xfrm>
        </p:grpSpPr>
        <p:sp>
          <p:nvSpPr>
            <p:cNvPr id="21637" name="Rectangle 96">
              <a:extLst>
                <a:ext uri="{FF2B5EF4-FFF2-40B4-BE49-F238E27FC236}">
                  <a16:creationId xmlns:a16="http://schemas.microsoft.com/office/drawing/2014/main" id="{4E232538-CEAE-4028-BEC3-CF59A20C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8713" y="1144588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8" name="Rectangle 97">
              <a:extLst>
                <a:ext uri="{FF2B5EF4-FFF2-40B4-BE49-F238E27FC236}">
                  <a16:creationId xmlns:a16="http://schemas.microsoft.com/office/drawing/2014/main" id="{87D07751-C0B1-49C2-A846-87776B18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9" name="Rectangle 98">
              <a:extLst>
                <a:ext uri="{FF2B5EF4-FFF2-40B4-BE49-F238E27FC236}">
                  <a16:creationId xmlns:a16="http://schemas.microsoft.com/office/drawing/2014/main" id="{F7FECC9C-0753-4865-9B0D-1E6E0AF42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9375" y="1144588"/>
              <a:ext cx="4286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5" name="Group 21754">
            <a:extLst>
              <a:ext uri="{FF2B5EF4-FFF2-40B4-BE49-F238E27FC236}">
                <a16:creationId xmlns:a16="http://schemas.microsoft.com/office/drawing/2014/main" id="{6F4ECF90-9FF8-4853-88F3-CDC02D7353BA}"/>
              </a:ext>
            </a:extLst>
          </p:cNvPr>
          <p:cNvGrpSpPr/>
          <p:nvPr/>
        </p:nvGrpSpPr>
        <p:grpSpPr>
          <a:xfrm>
            <a:off x="9453563" y="1144588"/>
            <a:ext cx="534988" cy="269875"/>
            <a:chOff x="9453563" y="1144588"/>
            <a:chExt cx="534988" cy="269875"/>
          </a:xfrm>
        </p:grpSpPr>
        <p:sp>
          <p:nvSpPr>
            <p:cNvPr id="21640" name="Rectangle 99">
              <a:extLst>
                <a:ext uri="{FF2B5EF4-FFF2-40B4-BE49-F238E27FC236}">
                  <a16:creationId xmlns:a16="http://schemas.microsoft.com/office/drawing/2014/main" id="{7EB881AA-6CFE-4D95-ADF3-D0EE4FA07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3563" y="1144588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1" name="Rectangle 100">
              <a:extLst>
                <a:ext uri="{FF2B5EF4-FFF2-40B4-BE49-F238E27FC236}">
                  <a16:creationId xmlns:a16="http://schemas.microsoft.com/office/drawing/2014/main" id="{6B92DA63-42BD-45A6-8944-89B8ED9C7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288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2" name="Rectangle 101">
              <a:extLst>
                <a:ext uri="{FF2B5EF4-FFF2-40B4-BE49-F238E27FC236}">
                  <a16:creationId xmlns:a16="http://schemas.microsoft.com/office/drawing/2014/main" id="{414F8F7C-33C0-492F-9C10-C4D17585E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6913" y="1144588"/>
              <a:ext cx="4016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6" name="Group 21755">
            <a:extLst>
              <a:ext uri="{FF2B5EF4-FFF2-40B4-BE49-F238E27FC236}">
                <a16:creationId xmlns:a16="http://schemas.microsoft.com/office/drawing/2014/main" id="{589A226A-3CF5-4854-A8EA-0E82A7D5CEF6}"/>
              </a:ext>
            </a:extLst>
          </p:cNvPr>
          <p:cNvGrpSpPr/>
          <p:nvPr/>
        </p:nvGrpSpPr>
        <p:grpSpPr>
          <a:xfrm>
            <a:off x="10101263" y="1144588"/>
            <a:ext cx="533400" cy="269875"/>
            <a:chOff x="10101263" y="1144588"/>
            <a:chExt cx="533400" cy="269875"/>
          </a:xfrm>
        </p:grpSpPr>
        <p:sp>
          <p:nvSpPr>
            <p:cNvPr id="21643" name="Rectangle 102">
              <a:extLst>
                <a:ext uri="{FF2B5EF4-FFF2-40B4-BE49-F238E27FC236}">
                  <a16:creationId xmlns:a16="http://schemas.microsoft.com/office/drawing/2014/main" id="{28D0B710-9A45-49CD-8878-E60414F38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1263" y="1144588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4" name="Rectangle 103">
              <a:extLst>
                <a:ext uri="{FF2B5EF4-FFF2-40B4-BE49-F238E27FC236}">
                  <a16:creationId xmlns:a16="http://schemas.microsoft.com/office/drawing/2014/main" id="{FFBB130C-FA1B-4D80-BB69-4E15A22C4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6988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5" name="Rectangle 104">
              <a:extLst>
                <a:ext uri="{FF2B5EF4-FFF2-40B4-BE49-F238E27FC236}">
                  <a16:creationId xmlns:a16="http://schemas.microsoft.com/office/drawing/2014/main" id="{B7D00EA0-653A-45A7-9CE8-DC788761D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4613" y="1144588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7" name="Group 21756">
            <a:extLst>
              <a:ext uri="{FF2B5EF4-FFF2-40B4-BE49-F238E27FC236}">
                <a16:creationId xmlns:a16="http://schemas.microsoft.com/office/drawing/2014/main" id="{FB420A84-FA05-48F5-9ACC-F6873DC3E0BB}"/>
              </a:ext>
            </a:extLst>
          </p:cNvPr>
          <p:cNvGrpSpPr/>
          <p:nvPr/>
        </p:nvGrpSpPr>
        <p:grpSpPr>
          <a:xfrm>
            <a:off x="10710863" y="1144588"/>
            <a:ext cx="619125" cy="269875"/>
            <a:chOff x="10710863" y="1144588"/>
            <a:chExt cx="619125" cy="269875"/>
          </a:xfrm>
        </p:grpSpPr>
        <p:sp>
          <p:nvSpPr>
            <p:cNvPr id="21646" name="Rectangle 105">
              <a:extLst>
                <a:ext uri="{FF2B5EF4-FFF2-40B4-BE49-F238E27FC236}">
                  <a16:creationId xmlns:a16="http://schemas.microsoft.com/office/drawing/2014/main" id="{55BB608A-813E-4363-9F2E-4E1480EB4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0863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7" name="Rectangle 106">
              <a:extLst>
                <a:ext uri="{FF2B5EF4-FFF2-40B4-BE49-F238E27FC236}">
                  <a16:creationId xmlns:a16="http://schemas.microsoft.com/office/drawing/2014/main" id="{C12F855B-4D29-4AC9-BBDC-3A77E4678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2313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8" name="Rectangle 107">
              <a:extLst>
                <a:ext uri="{FF2B5EF4-FFF2-40B4-BE49-F238E27FC236}">
                  <a16:creationId xmlns:a16="http://schemas.microsoft.com/office/drawing/2014/main" id="{A9043708-815F-413C-9834-47C55A1BD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9938" y="1144588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8" name="Group 21757">
            <a:extLst>
              <a:ext uri="{FF2B5EF4-FFF2-40B4-BE49-F238E27FC236}">
                <a16:creationId xmlns:a16="http://schemas.microsoft.com/office/drawing/2014/main" id="{34BB5B0E-E148-4902-9B04-DAA2C0FBD06F}"/>
              </a:ext>
            </a:extLst>
          </p:cNvPr>
          <p:cNvGrpSpPr/>
          <p:nvPr/>
        </p:nvGrpSpPr>
        <p:grpSpPr>
          <a:xfrm>
            <a:off x="11356975" y="1144588"/>
            <a:ext cx="620713" cy="269875"/>
            <a:chOff x="11356975" y="1144588"/>
            <a:chExt cx="620713" cy="269875"/>
          </a:xfrm>
        </p:grpSpPr>
        <p:sp>
          <p:nvSpPr>
            <p:cNvPr id="21649" name="Rectangle 108">
              <a:extLst>
                <a:ext uri="{FF2B5EF4-FFF2-40B4-BE49-F238E27FC236}">
                  <a16:creationId xmlns:a16="http://schemas.microsoft.com/office/drawing/2014/main" id="{2E4FF775-3905-44C6-9B63-DC212FB8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6975" y="1144588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50" name="Rectangle 109">
              <a:extLst>
                <a:ext uri="{FF2B5EF4-FFF2-40B4-BE49-F238E27FC236}">
                  <a16:creationId xmlns:a16="http://schemas.microsoft.com/office/drawing/2014/main" id="{518505FA-7B99-4A5B-A6EF-CBCE974E7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25" y="1144588"/>
              <a:ext cx="1539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51" name="Rectangle 110">
              <a:extLst>
                <a:ext uri="{FF2B5EF4-FFF2-40B4-BE49-F238E27FC236}">
                  <a16:creationId xmlns:a16="http://schemas.microsoft.com/office/drawing/2014/main" id="{5AA223A0-2801-4869-B641-B64DDC97F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638" y="1144588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1652" name="Rectangle 111">
            <a:extLst>
              <a:ext uri="{FF2B5EF4-FFF2-40B4-BE49-F238E27FC236}">
                <a16:creationId xmlns:a16="http://schemas.microsoft.com/office/drawing/2014/main" id="{B4E12A71-3E18-4B7E-B6DC-884163B22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828800"/>
            <a:ext cx="487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3" name="Rectangle 112">
            <a:extLst>
              <a:ext uri="{FF2B5EF4-FFF2-40B4-BE49-F238E27FC236}">
                <a16:creationId xmlns:a16="http://schemas.microsoft.com/office/drawing/2014/main" id="{397951C5-0EFC-4DD7-9EFF-63DAFF2C9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1828800"/>
            <a:ext cx="1325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Weekly Revenue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4" name="Rectangle 113">
            <a:extLst>
              <a:ext uri="{FF2B5EF4-FFF2-40B4-BE49-F238E27FC236}">
                <a16:creationId xmlns:a16="http://schemas.microsoft.com/office/drawing/2014/main" id="{8E1BC235-DAE1-4C53-BAFE-D7488625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828800"/>
            <a:ext cx="868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&gt;=$84,500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5" name="Rectangle 114">
            <a:extLst>
              <a:ext uri="{FF2B5EF4-FFF2-40B4-BE49-F238E27FC236}">
                <a16:creationId xmlns:a16="http://schemas.microsoft.com/office/drawing/2014/main" id="{6D698519-63B6-4D69-A18E-1D13C23F9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905" y="1828800"/>
            <a:ext cx="5674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$92,000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6" name="Rectangle 115">
            <a:extLst>
              <a:ext uri="{FF2B5EF4-FFF2-40B4-BE49-F238E27FC236}">
                <a16:creationId xmlns:a16="http://schemas.microsoft.com/office/drawing/2014/main" id="{64F1C15B-06A8-4D07-9C59-36A874C96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2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$85,238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7" name="Rectangle 116">
            <a:extLst>
              <a:ext uri="{FF2B5EF4-FFF2-40B4-BE49-F238E27FC236}">
                <a16:creationId xmlns:a16="http://schemas.microsoft.com/office/drawing/2014/main" id="{C4009F1F-21F5-413E-BA34-A74FB258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2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$81,200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8" name="Rectangle 117">
            <a:extLst>
              <a:ext uri="{FF2B5EF4-FFF2-40B4-BE49-F238E27FC236}">
                <a16:creationId xmlns:a16="http://schemas.microsoft.com/office/drawing/2014/main" id="{81525138-22FE-4E9E-BFD2-E668401A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862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$80,934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9" name="Rectangle 118">
            <a:extLst>
              <a:ext uri="{FF2B5EF4-FFF2-40B4-BE49-F238E27FC236}">
                <a16:creationId xmlns:a16="http://schemas.microsoft.com/office/drawing/2014/main" id="{C6466F35-F630-4AD1-9463-7D3B2DC8F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$88,678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0" name="Rectangle 119">
            <a:extLst>
              <a:ext uri="{FF2B5EF4-FFF2-40B4-BE49-F238E27FC236}">
                <a16:creationId xmlns:a16="http://schemas.microsoft.com/office/drawing/2014/main" id="{7A71FF5C-73B5-4D3F-B447-C8506944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$88,200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1" name="Rectangle 120">
            <a:extLst>
              <a:ext uri="{FF2B5EF4-FFF2-40B4-BE49-F238E27FC236}">
                <a16:creationId xmlns:a16="http://schemas.microsoft.com/office/drawing/2014/main" id="{6AC44CFD-CA34-490A-B98D-E9D66BCDD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$85,321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2" name="Rectangle 121">
            <a:extLst>
              <a:ext uri="{FF2B5EF4-FFF2-40B4-BE49-F238E27FC236}">
                <a16:creationId xmlns:a16="http://schemas.microsoft.com/office/drawing/2014/main" id="{6CADC446-5317-4C8F-87DD-1A8791DB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1828800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$80,282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3" name="Rectangle 122">
            <a:extLst>
              <a:ext uri="{FF2B5EF4-FFF2-40B4-BE49-F238E27FC236}">
                <a16:creationId xmlns:a16="http://schemas.microsoft.com/office/drawing/2014/main" id="{CB8D6019-5265-4618-8DFD-8BBB36AF9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9188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$95,291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4" name="Rectangle 123">
            <a:extLst>
              <a:ext uri="{FF2B5EF4-FFF2-40B4-BE49-F238E27FC236}">
                <a16:creationId xmlns:a16="http://schemas.microsoft.com/office/drawing/2014/main" id="{83648403-BDBC-4EDF-B675-3C4C140E5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527" y="1828800"/>
            <a:ext cx="6556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$100,281</a:t>
            </a:r>
          </a:p>
        </p:txBody>
      </p:sp>
      <p:sp>
        <p:nvSpPr>
          <p:cNvPr id="21665" name="Rectangle 124">
            <a:extLst>
              <a:ext uri="{FF2B5EF4-FFF2-40B4-BE49-F238E27FC236}">
                <a16:creationId xmlns:a16="http://schemas.microsoft.com/office/drawing/2014/main" id="{02D6E3DF-1772-4FA8-8DAC-A8DA7F00F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$86,200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6" name="Rectangle 125">
            <a:extLst>
              <a:ext uri="{FF2B5EF4-FFF2-40B4-BE49-F238E27FC236}">
                <a16:creationId xmlns:a16="http://schemas.microsoft.com/office/drawing/2014/main" id="{1D16BBD4-3E51-476E-9998-3AB84F10D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288" y="1828800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$78,290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7" name="Rectangle 126">
            <a:extLst>
              <a:ext uri="{FF2B5EF4-FFF2-40B4-BE49-F238E27FC236}">
                <a16:creationId xmlns:a16="http://schemas.microsoft.com/office/drawing/2014/main" id="{20B5F128-757B-41C0-866C-142324DF6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8400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$83,498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8" name="Rectangle 127">
            <a:extLst>
              <a:ext uri="{FF2B5EF4-FFF2-40B4-BE49-F238E27FC236}">
                <a16:creationId xmlns:a16="http://schemas.microsoft.com/office/drawing/2014/main" id="{CFBBA8C1-99D9-4F4F-8148-E57451E38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2185988"/>
            <a:ext cx="487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9" name="Rectangle 128">
            <a:extLst>
              <a:ext uri="{FF2B5EF4-FFF2-40B4-BE49-F238E27FC236}">
                <a16:creationId xmlns:a16="http://schemas.microsoft.com/office/drawing/2014/main" id="{E462D815-A74E-4C1C-8C9F-E41922AB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2185988"/>
            <a:ext cx="11064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Cash Balance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0" name="Rectangle 129">
            <a:extLst>
              <a:ext uri="{FF2B5EF4-FFF2-40B4-BE49-F238E27FC236}">
                <a16:creationId xmlns:a16="http://schemas.microsoft.com/office/drawing/2014/main" id="{C8F03959-6333-4AE9-B4D4-7A737A34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2185988"/>
            <a:ext cx="868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&gt;=$14,245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1" name="Rectangle 130">
            <a:extLst>
              <a:ext uri="{FF2B5EF4-FFF2-40B4-BE49-F238E27FC236}">
                <a16:creationId xmlns:a16="http://schemas.microsoft.com/office/drawing/2014/main" id="{3E75DBD8-8DA3-4B09-94DA-841349EF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2185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$16,230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2" name="Rectangle 131">
            <a:extLst>
              <a:ext uri="{FF2B5EF4-FFF2-40B4-BE49-F238E27FC236}">
                <a16:creationId xmlns:a16="http://schemas.microsoft.com/office/drawing/2014/main" id="{BBEE3758-30CF-4E37-9E6F-BB77B4D34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2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$15,200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3" name="Rectangle 132">
            <a:extLst>
              <a:ext uri="{FF2B5EF4-FFF2-40B4-BE49-F238E27FC236}">
                <a16:creationId xmlns:a16="http://schemas.microsoft.com/office/drawing/2014/main" id="{4331A2CA-C336-4630-9103-BD883C285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2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$12,289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4" name="Rectangle 133">
            <a:extLst>
              <a:ext uri="{FF2B5EF4-FFF2-40B4-BE49-F238E27FC236}">
                <a16:creationId xmlns:a16="http://schemas.microsoft.com/office/drawing/2014/main" id="{4D5CC3B1-7687-4F36-A508-2275D88FF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862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$11,989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5" name="Rectangle 134">
            <a:extLst>
              <a:ext uri="{FF2B5EF4-FFF2-40B4-BE49-F238E27FC236}">
                <a16:creationId xmlns:a16="http://schemas.microsoft.com/office/drawing/2014/main" id="{C82D6421-CFDC-4C7C-87F0-A56B5CDE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$14,980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6" name="Rectangle 135">
            <a:extLst>
              <a:ext uri="{FF2B5EF4-FFF2-40B4-BE49-F238E27FC236}">
                <a16:creationId xmlns:a16="http://schemas.microsoft.com/office/drawing/2014/main" id="{9F8C11F9-EC59-4265-AA3E-6D285CC7A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$15,123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7" name="Rectangle 136">
            <a:extLst>
              <a:ext uri="{FF2B5EF4-FFF2-40B4-BE49-F238E27FC236}">
                <a16:creationId xmlns:a16="http://schemas.microsoft.com/office/drawing/2014/main" id="{E2403377-162E-4873-9806-28EBDAE65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$14,989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8" name="Rectangle 137">
            <a:extLst>
              <a:ext uri="{FF2B5EF4-FFF2-40B4-BE49-F238E27FC236}">
                <a16:creationId xmlns:a16="http://schemas.microsoft.com/office/drawing/2014/main" id="{0784BEEC-262F-4BB0-9DE8-F43542173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2185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$11,291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9" name="Rectangle 138">
            <a:extLst>
              <a:ext uri="{FF2B5EF4-FFF2-40B4-BE49-F238E27FC236}">
                <a16:creationId xmlns:a16="http://schemas.microsoft.com/office/drawing/2014/main" id="{DEB0AE45-A1FE-4FD9-935E-FB873C71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9188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$17,281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0" name="Rectangle 139">
            <a:extLst>
              <a:ext uri="{FF2B5EF4-FFF2-40B4-BE49-F238E27FC236}">
                <a16:creationId xmlns:a16="http://schemas.microsoft.com/office/drawing/2014/main" id="{16D3565B-A3AF-41D9-8B51-D25BA2A7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888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$18,359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1" name="Rectangle 140">
            <a:extLst>
              <a:ext uri="{FF2B5EF4-FFF2-40B4-BE49-F238E27FC236}">
                <a16:creationId xmlns:a16="http://schemas.microsoft.com/office/drawing/2014/main" id="{A23A2DCD-B852-44CE-AF48-F9CAAA67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$15,289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2" name="Rectangle 141">
            <a:extLst>
              <a:ext uri="{FF2B5EF4-FFF2-40B4-BE49-F238E27FC236}">
                <a16:creationId xmlns:a16="http://schemas.microsoft.com/office/drawing/2014/main" id="{C4D9995D-17AF-415D-BF36-525DA2F92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288" y="2185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$10,221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3" name="Rectangle 142">
            <a:extLst>
              <a:ext uri="{FF2B5EF4-FFF2-40B4-BE49-F238E27FC236}">
                <a16:creationId xmlns:a16="http://schemas.microsoft.com/office/drawing/2014/main" id="{3D598C04-23B7-431E-A45A-F3C3F757D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8400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$11,189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4" name="Rectangle 143">
            <a:extLst>
              <a:ext uri="{FF2B5EF4-FFF2-40B4-BE49-F238E27FC236}">
                <a16:creationId xmlns:a16="http://schemas.microsoft.com/office/drawing/2014/main" id="{A44A2355-67D4-450A-94F8-25FE2F446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2544763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5" name="Rectangle 144">
            <a:extLst>
              <a:ext uri="{FF2B5EF4-FFF2-40B4-BE49-F238E27FC236}">
                <a16:creationId xmlns:a16="http://schemas.microsoft.com/office/drawing/2014/main" id="{04E24C9D-9DE8-4EAF-84E8-F0D7E0A69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2544763"/>
            <a:ext cx="8778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Sales Calls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6" name="Rectangle 145">
            <a:extLst>
              <a:ext uri="{FF2B5EF4-FFF2-40B4-BE49-F238E27FC236}">
                <a16:creationId xmlns:a16="http://schemas.microsoft.com/office/drawing/2014/main" id="{A416E958-BF48-4621-AFED-07645A22B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7" name="Rectangle 146">
            <a:extLst>
              <a:ext uri="{FF2B5EF4-FFF2-40B4-BE49-F238E27FC236}">
                <a16:creationId xmlns:a16="http://schemas.microsoft.com/office/drawing/2014/main" id="{A9B51223-B53C-46B8-A701-D635B4A37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0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8" name="Rectangle 147">
            <a:extLst>
              <a:ext uri="{FF2B5EF4-FFF2-40B4-BE49-F238E27FC236}">
                <a16:creationId xmlns:a16="http://schemas.microsoft.com/office/drawing/2014/main" id="{34AF67C2-91CF-4DA5-9468-62461305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9" name="Rectangle 148">
            <a:extLst>
              <a:ext uri="{FF2B5EF4-FFF2-40B4-BE49-F238E27FC236}">
                <a16:creationId xmlns:a16="http://schemas.microsoft.com/office/drawing/2014/main" id="{615CB1C6-F820-4F37-B8C9-434A49CE7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2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0" name="Rectangle 149">
            <a:extLst>
              <a:ext uri="{FF2B5EF4-FFF2-40B4-BE49-F238E27FC236}">
                <a16:creationId xmlns:a16="http://schemas.microsoft.com/office/drawing/2014/main" id="{4A5DFC01-ADBA-4C2F-BE38-419BC6CEA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2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1" name="Rectangle 150">
            <a:extLst>
              <a:ext uri="{FF2B5EF4-FFF2-40B4-BE49-F238E27FC236}">
                <a16:creationId xmlns:a16="http://schemas.microsoft.com/office/drawing/2014/main" id="{56854713-1A0F-4E45-9F09-93A4843C6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32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2" name="Rectangle 151">
            <a:extLst>
              <a:ext uri="{FF2B5EF4-FFF2-40B4-BE49-F238E27FC236}">
                <a16:creationId xmlns:a16="http://schemas.microsoft.com/office/drawing/2014/main" id="{3BAEB7ED-5F1C-4113-AE30-B50CC91B8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175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48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3" name="Rectangle 152">
            <a:extLst>
              <a:ext uri="{FF2B5EF4-FFF2-40B4-BE49-F238E27FC236}">
                <a16:creationId xmlns:a16="http://schemas.microsoft.com/office/drawing/2014/main" id="{71A5D182-5C51-4991-8D25-F9B5D3BD1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4" name="Rectangle 153">
            <a:extLst>
              <a:ext uri="{FF2B5EF4-FFF2-40B4-BE49-F238E27FC236}">
                <a16:creationId xmlns:a16="http://schemas.microsoft.com/office/drawing/2014/main" id="{E4D5626A-6565-4824-BDDC-9D53B3026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5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5" name="Rectangle 154">
            <a:extLst>
              <a:ext uri="{FF2B5EF4-FFF2-40B4-BE49-F238E27FC236}">
                <a16:creationId xmlns:a16="http://schemas.microsoft.com/office/drawing/2014/main" id="{158F7704-ABA8-405F-BBD4-64492F2B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275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6" name="Rectangle 155">
            <a:extLst>
              <a:ext uri="{FF2B5EF4-FFF2-40B4-BE49-F238E27FC236}">
                <a16:creationId xmlns:a16="http://schemas.microsoft.com/office/drawing/2014/main" id="{A9983B07-C470-417C-B5EC-9FEC5CB7C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388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7" name="Rectangle 156">
            <a:extLst>
              <a:ext uri="{FF2B5EF4-FFF2-40B4-BE49-F238E27FC236}">
                <a16:creationId xmlns:a16="http://schemas.microsoft.com/office/drawing/2014/main" id="{B47BBD22-F7DC-422F-9D33-F598E5A2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088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8" name="Rectangle 157">
            <a:extLst>
              <a:ext uri="{FF2B5EF4-FFF2-40B4-BE49-F238E27FC236}">
                <a16:creationId xmlns:a16="http://schemas.microsoft.com/office/drawing/2014/main" id="{4234D7C9-D335-4B47-B78F-710F7BB8F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2788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9" name="Rectangle 158">
            <a:extLst>
              <a:ext uri="{FF2B5EF4-FFF2-40B4-BE49-F238E27FC236}">
                <a16:creationId xmlns:a16="http://schemas.microsoft.com/office/drawing/2014/main" id="{9A4B01B0-030B-4D69-9E91-FB816A786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8900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0" name="Rectangle 159">
            <a:extLst>
              <a:ext uri="{FF2B5EF4-FFF2-40B4-BE49-F238E27FC236}">
                <a16:creationId xmlns:a16="http://schemas.microsoft.com/office/drawing/2014/main" id="{97F5DCEB-531A-4AF7-A384-7CF4D7BE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2901950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1" name="Rectangle 160">
            <a:extLst>
              <a:ext uri="{FF2B5EF4-FFF2-40B4-BE49-F238E27FC236}">
                <a16:creationId xmlns:a16="http://schemas.microsoft.com/office/drawing/2014/main" id="{E65D25B3-800E-4AF7-A7B9-4C6D63AA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2901950"/>
            <a:ext cx="12207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Sales Meetings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2" name="Rectangle 161">
            <a:extLst>
              <a:ext uri="{FF2B5EF4-FFF2-40B4-BE49-F238E27FC236}">
                <a16:creationId xmlns:a16="http://schemas.microsoft.com/office/drawing/2014/main" id="{EC9B190E-B569-4ED0-BCDD-18260A79B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901950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3" name="Rectangle 162">
            <a:extLst>
              <a:ext uri="{FF2B5EF4-FFF2-40B4-BE49-F238E27FC236}">
                <a16:creationId xmlns:a16="http://schemas.microsoft.com/office/drawing/2014/main" id="{F9D9645E-61EA-40F5-B3B9-4471E2149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0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4" name="Rectangle 163">
            <a:extLst>
              <a:ext uri="{FF2B5EF4-FFF2-40B4-BE49-F238E27FC236}">
                <a16:creationId xmlns:a16="http://schemas.microsoft.com/office/drawing/2014/main" id="{B942302A-3DA6-4D5D-9B5C-AA212F9CA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5" name="Rectangle 164">
            <a:extLst>
              <a:ext uri="{FF2B5EF4-FFF2-40B4-BE49-F238E27FC236}">
                <a16:creationId xmlns:a16="http://schemas.microsoft.com/office/drawing/2014/main" id="{96053A02-E07B-48E3-8180-2E87257D7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2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6" name="Rectangle 165">
            <a:extLst>
              <a:ext uri="{FF2B5EF4-FFF2-40B4-BE49-F238E27FC236}">
                <a16:creationId xmlns:a16="http://schemas.microsoft.com/office/drawing/2014/main" id="{FB307911-C753-45A1-9189-52ED99E46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2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7" name="Rectangle 166">
            <a:extLst>
              <a:ext uri="{FF2B5EF4-FFF2-40B4-BE49-F238E27FC236}">
                <a16:creationId xmlns:a16="http://schemas.microsoft.com/office/drawing/2014/main" id="{DFCEB567-DD8A-43DE-99DC-83FB777AA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8" name="Rectangle 167">
            <a:extLst>
              <a:ext uri="{FF2B5EF4-FFF2-40B4-BE49-F238E27FC236}">
                <a16:creationId xmlns:a16="http://schemas.microsoft.com/office/drawing/2014/main" id="{09F8975D-084A-49BE-826E-48573F4DA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175" y="2901950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9" name="Rectangle 168">
            <a:extLst>
              <a:ext uri="{FF2B5EF4-FFF2-40B4-BE49-F238E27FC236}">
                <a16:creationId xmlns:a16="http://schemas.microsoft.com/office/drawing/2014/main" id="{7B76C078-E941-4BA6-A5CE-19021A801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0" name="Rectangle 169">
            <a:extLst>
              <a:ext uri="{FF2B5EF4-FFF2-40B4-BE49-F238E27FC236}">
                <a16:creationId xmlns:a16="http://schemas.microsoft.com/office/drawing/2014/main" id="{C1CC7C71-4904-4253-A0D4-4A31E4E4D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5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1" name="Rectangle 170">
            <a:extLst>
              <a:ext uri="{FF2B5EF4-FFF2-40B4-BE49-F238E27FC236}">
                <a16:creationId xmlns:a16="http://schemas.microsoft.com/office/drawing/2014/main" id="{EE08C902-4B6A-4A68-BEE7-D5773F78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275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2" name="Rectangle 171">
            <a:extLst>
              <a:ext uri="{FF2B5EF4-FFF2-40B4-BE49-F238E27FC236}">
                <a16:creationId xmlns:a16="http://schemas.microsoft.com/office/drawing/2014/main" id="{027EDA82-23C5-4300-97D3-0D60B315D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388" y="2901950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3" name="Rectangle 172">
            <a:extLst>
              <a:ext uri="{FF2B5EF4-FFF2-40B4-BE49-F238E27FC236}">
                <a16:creationId xmlns:a16="http://schemas.microsoft.com/office/drawing/2014/main" id="{9700D119-615B-482A-AB26-D40B5E02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4" name="Rectangle 173">
            <a:extLst>
              <a:ext uri="{FF2B5EF4-FFF2-40B4-BE49-F238E27FC236}">
                <a16:creationId xmlns:a16="http://schemas.microsoft.com/office/drawing/2014/main" id="{36070175-A291-4BA3-BAEE-51105DC1E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5" name="Rectangle 174">
            <a:extLst>
              <a:ext uri="{FF2B5EF4-FFF2-40B4-BE49-F238E27FC236}">
                <a16:creationId xmlns:a16="http://schemas.microsoft.com/office/drawing/2014/main" id="{8CF40F4E-94C7-426B-98BE-2B401F8EF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6" name="Rectangle 175">
            <a:extLst>
              <a:ext uri="{FF2B5EF4-FFF2-40B4-BE49-F238E27FC236}">
                <a16:creationId xmlns:a16="http://schemas.microsoft.com/office/drawing/2014/main" id="{561F258F-5ADD-4278-AE04-03830693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3259138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7" name="Rectangle 176">
            <a:extLst>
              <a:ext uri="{FF2B5EF4-FFF2-40B4-BE49-F238E27FC236}">
                <a16:creationId xmlns:a16="http://schemas.microsoft.com/office/drawing/2014/main" id="{0F8D56ED-B3DB-46C2-89EE-6338B3A98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3259138"/>
            <a:ext cx="7635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Proposal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8" name="Rectangle 177">
            <a:extLst>
              <a:ext uri="{FF2B5EF4-FFF2-40B4-BE49-F238E27FC236}">
                <a16:creationId xmlns:a16="http://schemas.microsoft.com/office/drawing/2014/main" id="{58D62EFC-2A79-48B0-BDF7-9967EA703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3259138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9" name="Rectangle 178">
            <a:extLst>
              <a:ext uri="{FF2B5EF4-FFF2-40B4-BE49-F238E27FC236}">
                <a16:creationId xmlns:a16="http://schemas.microsoft.com/office/drawing/2014/main" id="{D4987E65-A787-4D06-9AC1-7FFF7F774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0" name="Rectangle 179">
            <a:extLst>
              <a:ext uri="{FF2B5EF4-FFF2-40B4-BE49-F238E27FC236}">
                <a16:creationId xmlns:a16="http://schemas.microsoft.com/office/drawing/2014/main" id="{5F233643-AC66-4E31-BA9A-64E592A29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1" name="Rectangle 180">
            <a:extLst>
              <a:ext uri="{FF2B5EF4-FFF2-40B4-BE49-F238E27FC236}">
                <a16:creationId xmlns:a16="http://schemas.microsoft.com/office/drawing/2014/main" id="{926EEF71-75E1-4CDE-9C7B-8778A5F38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2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2" name="Rectangle 181">
            <a:extLst>
              <a:ext uri="{FF2B5EF4-FFF2-40B4-BE49-F238E27FC236}">
                <a16:creationId xmlns:a16="http://schemas.microsoft.com/office/drawing/2014/main" id="{9B00545D-2478-4AFD-9BB0-E45007FF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2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3" name="Rectangle 182">
            <a:extLst>
              <a:ext uri="{FF2B5EF4-FFF2-40B4-BE49-F238E27FC236}">
                <a16:creationId xmlns:a16="http://schemas.microsoft.com/office/drawing/2014/main" id="{94015889-EB4B-4FA5-A7D6-81762E1F8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4" name="Rectangle 183">
            <a:extLst>
              <a:ext uri="{FF2B5EF4-FFF2-40B4-BE49-F238E27FC236}">
                <a16:creationId xmlns:a16="http://schemas.microsoft.com/office/drawing/2014/main" id="{83BA5885-DB00-4789-8201-41D5409C7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3259138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5" name="Rectangle 184">
            <a:extLst>
              <a:ext uri="{FF2B5EF4-FFF2-40B4-BE49-F238E27FC236}">
                <a16:creationId xmlns:a16="http://schemas.microsoft.com/office/drawing/2014/main" id="{AD675D9D-CBD7-479E-9AA6-D9B9C6EF7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6" name="Rectangle 185">
            <a:extLst>
              <a:ext uri="{FF2B5EF4-FFF2-40B4-BE49-F238E27FC236}">
                <a16:creationId xmlns:a16="http://schemas.microsoft.com/office/drawing/2014/main" id="{978A98AC-1DA6-4DF6-B539-D5EA55885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7" name="Rectangle 186">
            <a:extLst>
              <a:ext uri="{FF2B5EF4-FFF2-40B4-BE49-F238E27FC236}">
                <a16:creationId xmlns:a16="http://schemas.microsoft.com/office/drawing/2014/main" id="{00615048-02AC-4C02-B879-915788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75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8" name="Rectangle 187">
            <a:extLst>
              <a:ext uri="{FF2B5EF4-FFF2-40B4-BE49-F238E27FC236}">
                <a16:creationId xmlns:a16="http://schemas.microsoft.com/office/drawing/2014/main" id="{A73F5297-332C-49D8-AF2F-495C148F6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488" y="3259138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9" name="Rectangle 188">
            <a:extLst>
              <a:ext uri="{FF2B5EF4-FFF2-40B4-BE49-F238E27FC236}">
                <a16:creationId xmlns:a16="http://schemas.microsoft.com/office/drawing/2014/main" id="{A0D90914-4A78-4786-A1D7-5D1A48633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0" name="Rectangle 189">
            <a:extLst>
              <a:ext uri="{FF2B5EF4-FFF2-40B4-BE49-F238E27FC236}">
                <a16:creationId xmlns:a16="http://schemas.microsoft.com/office/drawing/2014/main" id="{DE434C82-CFDC-4931-871E-346DC0A0A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1" name="Rectangle 190">
            <a:extLst>
              <a:ext uri="{FF2B5EF4-FFF2-40B4-BE49-F238E27FC236}">
                <a16:creationId xmlns:a16="http://schemas.microsoft.com/office/drawing/2014/main" id="{5F6B7C81-3FA1-474E-A5CD-A2E0C5407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2" name="Rectangle 191">
            <a:extLst>
              <a:ext uri="{FF2B5EF4-FFF2-40B4-BE49-F238E27FC236}">
                <a16:creationId xmlns:a16="http://schemas.microsoft.com/office/drawing/2014/main" id="{9994EEEB-4FB0-482B-AF2A-EC9D12693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3617913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3" name="Rectangle 192">
            <a:extLst>
              <a:ext uri="{FF2B5EF4-FFF2-40B4-BE49-F238E27FC236}">
                <a16:creationId xmlns:a16="http://schemas.microsoft.com/office/drawing/2014/main" id="{DD4FD354-64B3-4865-9E4F-61143D90B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3617913"/>
            <a:ext cx="13160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Closed Business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4" name="Rectangle 193">
            <a:extLst>
              <a:ext uri="{FF2B5EF4-FFF2-40B4-BE49-F238E27FC236}">
                <a16:creationId xmlns:a16="http://schemas.microsoft.com/office/drawing/2014/main" id="{8B27CCE2-05FF-46CA-A33B-59B4115FB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361791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5" name="Rectangle 194">
            <a:extLst>
              <a:ext uri="{FF2B5EF4-FFF2-40B4-BE49-F238E27FC236}">
                <a16:creationId xmlns:a16="http://schemas.microsoft.com/office/drawing/2014/main" id="{A633D072-6A64-4AB8-BFD2-F0BE1BD97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6" name="Rectangle 195">
            <a:extLst>
              <a:ext uri="{FF2B5EF4-FFF2-40B4-BE49-F238E27FC236}">
                <a16:creationId xmlns:a16="http://schemas.microsoft.com/office/drawing/2014/main" id="{672C609D-0E35-4A07-81BA-A2D05EDBB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7" name="Rectangle 196">
            <a:extLst>
              <a:ext uri="{FF2B5EF4-FFF2-40B4-BE49-F238E27FC236}">
                <a16:creationId xmlns:a16="http://schemas.microsoft.com/office/drawing/2014/main" id="{CF373FCD-CB4E-433A-AE11-D97654A7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2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8" name="Rectangle 197">
            <a:extLst>
              <a:ext uri="{FF2B5EF4-FFF2-40B4-BE49-F238E27FC236}">
                <a16:creationId xmlns:a16="http://schemas.microsoft.com/office/drawing/2014/main" id="{4336273B-8FF1-461B-8ABC-95093FCC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2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9" name="Rectangle 198">
            <a:extLst>
              <a:ext uri="{FF2B5EF4-FFF2-40B4-BE49-F238E27FC236}">
                <a16:creationId xmlns:a16="http://schemas.microsoft.com/office/drawing/2014/main" id="{F8587B4E-DE47-4462-B428-7F851255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0" name="Rectangle 199">
            <a:extLst>
              <a:ext uri="{FF2B5EF4-FFF2-40B4-BE49-F238E27FC236}">
                <a16:creationId xmlns:a16="http://schemas.microsoft.com/office/drawing/2014/main" id="{08D05785-71F4-4677-B829-3DA02A877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361791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1" name="Rectangle 200">
            <a:extLst>
              <a:ext uri="{FF2B5EF4-FFF2-40B4-BE49-F238E27FC236}">
                <a16:creationId xmlns:a16="http://schemas.microsoft.com/office/drawing/2014/main" id="{D1BE911C-FE34-46CE-826C-B39030168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2" name="Rectangle 201">
            <a:extLst>
              <a:ext uri="{FF2B5EF4-FFF2-40B4-BE49-F238E27FC236}">
                <a16:creationId xmlns:a16="http://schemas.microsoft.com/office/drawing/2014/main" id="{8A77CC8C-787D-424B-B452-ACCAEAC9E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3" name="Rectangle 202">
            <a:extLst>
              <a:ext uri="{FF2B5EF4-FFF2-40B4-BE49-F238E27FC236}">
                <a16:creationId xmlns:a16="http://schemas.microsoft.com/office/drawing/2014/main" id="{EA328381-CB36-474B-8DA7-5BE196C6B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75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4" name="Rectangle 203">
            <a:extLst>
              <a:ext uri="{FF2B5EF4-FFF2-40B4-BE49-F238E27FC236}">
                <a16:creationId xmlns:a16="http://schemas.microsoft.com/office/drawing/2014/main" id="{1439951D-555E-4E02-8D81-8DDE25A3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488" y="361791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5" name="Rectangle 204">
            <a:extLst>
              <a:ext uri="{FF2B5EF4-FFF2-40B4-BE49-F238E27FC236}">
                <a16:creationId xmlns:a16="http://schemas.microsoft.com/office/drawing/2014/main" id="{B7EA4241-DBF0-4B7D-B6E2-DAAA29AA2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06">
            <a:extLst>
              <a:ext uri="{FF2B5EF4-FFF2-40B4-BE49-F238E27FC236}">
                <a16:creationId xmlns:a16="http://schemas.microsoft.com/office/drawing/2014/main" id="{4B989CD1-940F-4A79-947D-3CE59017F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07">
            <a:extLst>
              <a:ext uri="{FF2B5EF4-FFF2-40B4-BE49-F238E27FC236}">
                <a16:creationId xmlns:a16="http://schemas.microsoft.com/office/drawing/2014/main" id="{A1070876-E34A-41BA-8EA1-1CBD1295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08">
            <a:extLst>
              <a:ext uri="{FF2B5EF4-FFF2-40B4-BE49-F238E27FC236}">
                <a16:creationId xmlns:a16="http://schemas.microsoft.com/office/drawing/2014/main" id="{EFBB15D3-0CD4-4291-BE4A-4121E597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3975100"/>
            <a:ext cx="525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David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09">
            <a:extLst>
              <a:ext uri="{FF2B5EF4-FFF2-40B4-BE49-F238E27FC236}">
                <a16:creationId xmlns:a16="http://schemas.microsoft.com/office/drawing/2014/main" id="{7AB1A804-0705-46DE-8EC6-A86586D5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3975100"/>
            <a:ext cx="17557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Customer Satisfaction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10">
            <a:extLst>
              <a:ext uri="{FF2B5EF4-FFF2-40B4-BE49-F238E27FC236}">
                <a16:creationId xmlns:a16="http://schemas.microsoft.com/office/drawing/2014/main" id="{0151F9CC-B60A-4E0D-8544-21F226C6A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3975100"/>
            <a:ext cx="6016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&gt;=80%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1">
            <a:extLst>
              <a:ext uri="{FF2B5EF4-FFF2-40B4-BE49-F238E27FC236}">
                <a16:creationId xmlns:a16="http://schemas.microsoft.com/office/drawing/2014/main" id="{9B99B367-2838-466E-ADAC-1C1A5759C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12">
            <a:extLst>
              <a:ext uri="{FF2B5EF4-FFF2-40B4-BE49-F238E27FC236}">
                <a16:creationId xmlns:a16="http://schemas.microsoft.com/office/drawing/2014/main" id="{E160D770-BBA1-4AF3-8809-A1E6A100B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3">
            <a:extLst>
              <a:ext uri="{FF2B5EF4-FFF2-40B4-BE49-F238E27FC236}">
                <a16:creationId xmlns:a16="http://schemas.microsoft.com/office/drawing/2014/main" id="{8FFB110B-E4E6-4081-BB62-9E9433B0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14">
            <a:extLst>
              <a:ext uri="{FF2B5EF4-FFF2-40B4-BE49-F238E27FC236}">
                <a16:creationId xmlns:a16="http://schemas.microsoft.com/office/drawing/2014/main" id="{7E722FB0-9CF4-4DA5-826B-2A08C5212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15">
            <a:extLst>
              <a:ext uri="{FF2B5EF4-FFF2-40B4-BE49-F238E27FC236}">
                <a16:creationId xmlns:a16="http://schemas.microsoft.com/office/drawing/2014/main" id="{0FDD5DF9-24C6-4ECD-8452-1094503B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16">
            <a:extLst>
              <a:ext uri="{FF2B5EF4-FFF2-40B4-BE49-F238E27FC236}">
                <a16:creationId xmlns:a16="http://schemas.microsoft.com/office/drawing/2014/main" id="{8010F263-71F8-4AA8-A6D3-E0A05D12A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17">
            <a:extLst>
              <a:ext uri="{FF2B5EF4-FFF2-40B4-BE49-F238E27FC236}">
                <a16:creationId xmlns:a16="http://schemas.microsoft.com/office/drawing/2014/main" id="{D0506D1C-BC58-42FF-8383-4D239523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18">
            <a:extLst>
              <a:ext uri="{FF2B5EF4-FFF2-40B4-BE49-F238E27FC236}">
                <a16:creationId xmlns:a16="http://schemas.microsoft.com/office/drawing/2014/main" id="{2D09C82F-4380-4F8B-BBAF-7E5BA61B1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19">
            <a:extLst>
              <a:ext uri="{FF2B5EF4-FFF2-40B4-BE49-F238E27FC236}">
                <a16:creationId xmlns:a16="http://schemas.microsoft.com/office/drawing/2014/main" id="{91145ECE-ECB3-4431-99AA-36DF164B9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00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20">
            <a:extLst>
              <a:ext uri="{FF2B5EF4-FFF2-40B4-BE49-F238E27FC236}">
                <a16:creationId xmlns:a16="http://schemas.microsoft.com/office/drawing/2014/main" id="{2A32847D-9E47-44E5-B946-3D7B8B1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0713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21">
            <a:extLst>
              <a:ext uri="{FF2B5EF4-FFF2-40B4-BE49-F238E27FC236}">
                <a16:creationId xmlns:a16="http://schemas.microsoft.com/office/drawing/2014/main" id="{8E75330D-232B-420B-B201-47552F789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8413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2">
            <a:extLst>
              <a:ext uri="{FF2B5EF4-FFF2-40B4-BE49-F238E27FC236}">
                <a16:creationId xmlns:a16="http://schemas.microsoft.com/office/drawing/2014/main" id="{B8911BC1-BB6F-4DBB-8861-0A3BB777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113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23">
            <a:extLst>
              <a:ext uri="{FF2B5EF4-FFF2-40B4-BE49-F238E27FC236}">
                <a16:creationId xmlns:a16="http://schemas.microsoft.com/office/drawing/2014/main" id="{8F1DA4D3-CC5F-421F-993A-EC3A7D855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225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24">
            <a:extLst>
              <a:ext uri="{FF2B5EF4-FFF2-40B4-BE49-F238E27FC236}">
                <a16:creationId xmlns:a16="http://schemas.microsoft.com/office/drawing/2014/main" id="{9676CBCF-CB06-4106-99A5-791D00AF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4330700"/>
            <a:ext cx="525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Claire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25">
            <a:extLst>
              <a:ext uri="{FF2B5EF4-FFF2-40B4-BE49-F238E27FC236}">
                <a16:creationId xmlns:a16="http://schemas.microsoft.com/office/drawing/2014/main" id="{44C302D3-B4C0-46B8-818D-774034BB3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4330700"/>
            <a:ext cx="1420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Accounts Payable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26">
            <a:extLst>
              <a:ext uri="{FF2B5EF4-FFF2-40B4-BE49-F238E27FC236}">
                <a16:creationId xmlns:a16="http://schemas.microsoft.com/office/drawing/2014/main" id="{8FCB07FE-B354-4DBA-B3C7-6157E2FD1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4330700"/>
            <a:ext cx="6873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&lt;$8,000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27">
            <a:extLst>
              <a:ext uri="{FF2B5EF4-FFF2-40B4-BE49-F238E27FC236}">
                <a16:creationId xmlns:a16="http://schemas.microsoft.com/office/drawing/2014/main" id="{96913BD8-FD42-48E6-81EF-9C11890C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$8,450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28">
            <a:extLst>
              <a:ext uri="{FF2B5EF4-FFF2-40B4-BE49-F238E27FC236}">
                <a16:creationId xmlns:a16="http://schemas.microsoft.com/office/drawing/2014/main" id="{6D1B9B74-A6CE-4C3D-A589-856E0F39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$9,234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29">
            <a:extLst>
              <a:ext uri="{FF2B5EF4-FFF2-40B4-BE49-F238E27FC236}">
                <a16:creationId xmlns:a16="http://schemas.microsoft.com/office/drawing/2014/main" id="{56394173-B6FF-4529-B2B4-A9B30F403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263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$3,450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30">
            <a:extLst>
              <a:ext uri="{FF2B5EF4-FFF2-40B4-BE49-F238E27FC236}">
                <a16:creationId xmlns:a16="http://schemas.microsoft.com/office/drawing/2014/main" id="{24F679A1-6933-4BDC-86A6-0200D8CD8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$5,500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4" name="Rectangle 231">
            <a:extLst>
              <a:ext uri="{FF2B5EF4-FFF2-40B4-BE49-F238E27FC236}">
                <a16:creationId xmlns:a16="http://schemas.microsoft.com/office/drawing/2014/main" id="{8E3F47AE-A3CD-4713-8987-CFC47DB3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$4,300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6" name="Rectangle 232">
            <a:extLst>
              <a:ext uri="{FF2B5EF4-FFF2-40B4-BE49-F238E27FC236}">
                <a16:creationId xmlns:a16="http://schemas.microsoft.com/office/drawing/2014/main" id="{E29CE5CB-6196-4484-93F0-3B9FBBB27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75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$8,900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33">
            <a:extLst>
              <a:ext uri="{FF2B5EF4-FFF2-40B4-BE49-F238E27FC236}">
                <a16:creationId xmlns:a16="http://schemas.microsoft.com/office/drawing/2014/main" id="{E4549F03-E412-4DF8-9511-F7AB202CE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475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$2,300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8" name="Rectangle 234">
            <a:extLst>
              <a:ext uri="{FF2B5EF4-FFF2-40B4-BE49-F238E27FC236}">
                <a16:creationId xmlns:a16="http://schemas.microsoft.com/office/drawing/2014/main" id="{21FF459B-3F02-4EE1-A3EB-8DD2BEFB5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1175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$5,409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9" name="Rectangle 235">
            <a:extLst>
              <a:ext uri="{FF2B5EF4-FFF2-40B4-BE49-F238E27FC236}">
                <a16:creationId xmlns:a16="http://schemas.microsoft.com/office/drawing/2014/main" id="{88A93FE1-0725-4C82-87A1-F000A557E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288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$4,390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0" name="Rectangle 236">
            <a:extLst>
              <a:ext uri="{FF2B5EF4-FFF2-40B4-BE49-F238E27FC236}">
                <a16:creationId xmlns:a16="http://schemas.microsoft.com/office/drawing/2014/main" id="{A2D573AE-D04B-4EFA-9F7B-102BEF86E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988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$9,032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1" name="Rectangle 237">
            <a:extLst>
              <a:ext uri="{FF2B5EF4-FFF2-40B4-BE49-F238E27FC236}">
                <a16:creationId xmlns:a16="http://schemas.microsoft.com/office/drawing/2014/main" id="{98788AC1-846D-45A5-BE29-B11182FF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2688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$3,445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2" name="Rectangle 238">
            <a:extLst>
              <a:ext uri="{FF2B5EF4-FFF2-40B4-BE49-F238E27FC236}">
                <a16:creationId xmlns:a16="http://schemas.microsoft.com/office/drawing/2014/main" id="{955E7D3A-0D73-40B4-BF24-1EF9FE686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388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$2,300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3" name="Rectangle 239">
            <a:extLst>
              <a:ext uri="{FF2B5EF4-FFF2-40B4-BE49-F238E27FC236}">
                <a16:creationId xmlns:a16="http://schemas.microsoft.com/office/drawing/2014/main" id="{B3328AA7-E602-49BE-8BF4-959CB82B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0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$5,009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4" name="Rectangle 240">
            <a:extLst>
              <a:ext uri="{FF2B5EF4-FFF2-40B4-BE49-F238E27FC236}">
                <a16:creationId xmlns:a16="http://schemas.microsoft.com/office/drawing/2014/main" id="{8433FAE2-3B7D-43B9-9CE9-9D59C52D4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4691063"/>
            <a:ext cx="525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David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5" name="Rectangle 241">
            <a:extLst>
              <a:ext uri="{FF2B5EF4-FFF2-40B4-BE49-F238E27FC236}">
                <a16:creationId xmlns:a16="http://schemas.microsoft.com/office/drawing/2014/main" id="{3C313932-70B4-4580-8C10-8FE3CCB2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4691063"/>
            <a:ext cx="563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Errors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6" name="Rectangle 242">
            <a:extLst>
              <a:ext uri="{FF2B5EF4-FFF2-40B4-BE49-F238E27FC236}">
                <a16:creationId xmlns:a16="http://schemas.microsoft.com/office/drawing/2014/main" id="{C6FFEAFF-D427-4470-8491-F08F526A6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4691063"/>
            <a:ext cx="3730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&lt;=4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7" name="Rectangle 243">
            <a:extLst>
              <a:ext uri="{FF2B5EF4-FFF2-40B4-BE49-F238E27FC236}">
                <a16:creationId xmlns:a16="http://schemas.microsoft.com/office/drawing/2014/main" id="{ED3829F5-DF60-4D3F-832A-98315DD6C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8" name="Rectangle 244">
            <a:extLst>
              <a:ext uri="{FF2B5EF4-FFF2-40B4-BE49-F238E27FC236}">
                <a16:creationId xmlns:a16="http://schemas.microsoft.com/office/drawing/2014/main" id="{D012871A-D91E-4330-A347-BDFADE8C5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9" name="Rectangle 245">
            <a:extLst>
              <a:ext uri="{FF2B5EF4-FFF2-40B4-BE49-F238E27FC236}">
                <a16:creationId xmlns:a16="http://schemas.microsoft.com/office/drawing/2014/main" id="{783E49E3-CDD4-45E9-B960-99AE8241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3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0" name="Rectangle 246">
            <a:extLst>
              <a:ext uri="{FF2B5EF4-FFF2-40B4-BE49-F238E27FC236}">
                <a16:creationId xmlns:a16="http://schemas.microsoft.com/office/drawing/2014/main" id="{131B7A6E-7A51-428A-9AA8-5E52D63D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1" name="Rectangle 247">
            <a:extLst>
              <a:ext uri="{FF2B5EF4-FFF2-40B4-BE49-F238E27FC236}">
                <a16:creationId xmlns:a16="http://schemas.microsoft.com/office/drawing/2014/main" id="{17FA4065-1E2C-40F1-826E-49E70814A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2" name="Rectangle 248">
            <a:extLst>
              <a:ext uri="{FF2B5EF4-FFF2-40B4-BE49-F238E27FC236}">
                <a16:creationId xmlns:a16="http://schemas.microsoft.com/office/drawing/2014/main" id="{4645C860-DA77-4E78-99DC-EB938F11C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469106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3" name="Rectangle 249">
            <a:extLst>
              <a:ext uri="{FF2B5EF4-FFF2-40B4-BE49-F238E27FC236}">
                <a16:creationId xmlns:a16="http://schemas.microsoft.com/office/drawing/2014/main" id="{92E75190-DDD5-4098-873E-B1A2704C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4" name="Rectangle 250">
            <a:extLst>
              <a:ext uri="{FF2B5EF4-FFF2-40B4-BE49-F238E27FC236}">
                <a16:creationId xmlns:a16="http://schemas.microsoft.com/office/drawing/2014/main" id="{5D8216FD-660C-415B-8C68-760D15361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5" name="Rectangle 251">
            <a:extLst>
              <a:ext uri="{FF2B5EF4-FFF2-40B4-BE49-F238E27FC236}">
                <a16:creationId xmlns:a16="http://schemas.microsoft.com/office/drawing/2014/main" id="{679A1EE0-A2CE-402E-8FF5-0457EF47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75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6" name="Rectangle 252">
            <a:extLst>
              <a:ext uri="{FF2B5EF4-FFF2-40B4-BE49-F238E27FC236}">
                <a16:creationId xmlns:a16="http://schemas.microsoft.com/office/drawing/2014/main" id="{F73C03E3-3536-4F4F-9F59-1BC14E564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488" y="469106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7" name="Rectangle 253">
            <a:extLst>
              <a:ext uri="{FF2B5EF4-FFF2-40B4-BE49-F238E27FC236}">
                <a16:creationId xmlns:a16="http://schemas.microsoft.com/office/drawing/2014/main" id="{DED11F66-1F7D-4392-BF71-3589AB44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8" name="Rectangle 254">
            <a:extLst>
              <a:ext uri="{FF2B5EF4-FFF2-40B4-BE49-F238E27FC236}">
                <a16:creationId xmlns:a16="http://schemas.microsoft.com/office/drawing/2014/main" id="{75AF78B4-FE64-43BF-9E92-8C03E245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9" name="Rectangle 255">
            <a:extLst>
              <a:ext uri="{FF2B5EF4-FFF2-40B4-BE49-F238E27FC236}">
                <a16:creationId xmlns:a16="http://schemas.microsoft.com/office/drawing/2014/main" id="{469FD16F-5FA1-4C1B-B4E6-39D919240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0" name="Rectangle 256">
            <a:extLst>
              <a:ext uri="{FF2B5EF4-FFF2-40B4-BE49-F238E27FC236}">
                <a16:creationId xmlns:a16="http://schemas.microsoft.com/office/drawing/2014/main" id="{0E884DD6-252D-474E-8D6D-ACBD93FBC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5048250"/>
            <a:ext cx="4397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John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1" name="Rectangle 257">
            <a:extLst>
              <a:ext uri="{FF2B5EF4-FFF2-40B4-BE49-F238E27FC236}">
                <a16:creationId xmlns:a16="http://schemas.microsoft.com/office/drawing/2014/main" id="{002F5A90-9D80-4720-9955-6FEBE4D13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48250"/>
            <a:ext cx="155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Utilization/Capacity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2" name="Rectangle 258">
            <a:extLst>
              <a:ext uri="{FF2B5EF4-FFF2-40B4-BE49-F238E27FC236}">
                <a16:creationId xmlns:a16="http://schemas.microsoft.com/office/drawing/2014/main" id="{13ABCC33-5568-4E33-9249-D5332F2EC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5048250"/>
            <a:ext cx="5064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&gt;75%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3" name="Rectangle 259">
            <a:extLst>
              <a:ext uri="{FF2B5EF4-FFF2-40B4-BE49-F238E27FC236}">
                <a16:creationId xmlns:a16="http://schemas.microsoft.com/office/drawing/2014/main" id="{89E72D5C-C99F-4572-8686-0E2D3AA6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4" name="Rectangle 260">
            <a:extLst>
              <a:ext uri="{FF2B5EF4-FFF2-40B4-BE49-F238E27FC236}">
                <a16:creationId xmlns:a16="http://schemas.microsoft.com/office/drawing/2014/main" id="{22A102EF-B08B-4754-81CF-BB0F94A51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76%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5" name="Rectangle 261">
            <a:extLst>
              <a:ext uri="{FF2B5EF4-FFF2-40B4-BE49-F238E27FC236}">
                <a16:creationId xmlns:a16="http://schemas.microsoft.com/office/drawing/2014/main" id="{5FA32A20-E220-47AD-9043-2DD4A4AC9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6" name="Rectangle 262">
            <a:extLst>
              <a:ext uri="{FF2B5EF4-FFF2-40B4-BE49-F238E27FC236}">
                <a16:creationId xmlns:a16="http://schemas.microsoft.com/office/drawing/2014/main" id="{00EA18CE-EBF2-4016-B7F7-FD14EABF0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7" name="Rectangle 263">
            <a:extLst>
              <a:ext uri="{FF2B5EF4-FFF2-40B4-BE49-F238E27FC236}">
                <a16:creationId xmlns:a16="http://schemas.microsoft.com/office/drawing/2014/main" id="{836E6D28-6698-4DD1-8DF4-3E291B9C0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8" name="Rectangle 264">
            <a:extLst>
              <a:ext uri="{FF2B5EF4-FFF2-40B4-BE49-F238E27FC236}">
                <a16:creationId xmlns:a16="http://schemas.microsoft.com/office/drawing/2014/main" id="{965B9816-DB20-429C-940B-13B90CF1F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9" name="Rectangle 265">
            <a:extLst>
              <a:ext uri="{FF2B5EF4-FFF2-40B4-BE49-F238E27FC236}">
                <a16:creationId xmlns:a16="http://schemas.microsoft.com/office/drawing/2014/main" id="{0B4BD709-79C7-470B-B890-DC5ED1DEF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0" name="Rectangle 266">
            <a:extLst>
              <a:ext uri="{FF2B5EF4-FFF2-40B4-BE49-F238E27FC236}">
                <a16:creationId xmlns:a16="http://schemas.microsoft.com/office/drawing/2014/main" id="{3864CEAB-E963-4184-A83B-000AA3DBD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82%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1" name="Rectangle 267">
            <a:extLst>
              <a:ext uri="{FF2B5EF4-FFF2-40B4-BE49-F238E27FC236}">
                <a16:creationId xmlns:a16="http://schemas.microsoft.com/office/drawing/2014/main" id="{C422A5C1-4665-417D-8686-B37A4BF8D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00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2" name="Rectangle 268">
            <a:extLst>
              <a:ext uri="{FF2B5EF4-FFF2-40B4-BE49-F238E27FC236}">
                <a16:creationId xmlns:a16="http://schemas.microsoft.com/office/drawing/2014/main" id="{F4EE29D7-865E-4B2A-B533-1C20557AD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0713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3" name="Rectangle 269">
            <a:extLst>
              <a:ext uri="{FF2B5EF4-FFF2-40B4-BE49-F238E27FC236}">
                <a16:creationId xmlns:a16="http://schemas.microsoft.com/office/drawing/2014/main" id="{6F3ED288-9A35-4DD4-AE01-D53CE3643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8413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78%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4" name="Rectangle 270">
            <a:extLst>
              <a:ext uri="{FF2B5EF4-FFF2-40B4-BE49-F238E27FC236}">
                <a16:creationId xmlns:a16="http://schemas.microsoft.com/office/drawing/2014/main" id="{4C401EAC-8E59-4E23-844F-CB977BEA3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113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5" name="Rectangle 271">
            <a:extLst>
              <a:ext uri="{FF2B5EF4-FFF2-40B4-BE49-F238E27FC236}">
                <a16:creationId xmlns:a16="http://schemas.microsoft.com/office/drawing/2014/main" id="{ED06449D-9A70-40EE-97FB-1DF65C3E1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225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3" name="Rectangle 2">
            <a:extLst>
              <a:ext uri="{FF2B5EF4-FFF2-40B4-BE49-F238E27FC236}">
                <a16:creationId xmlns:a16="http://schemas.microsoft.com/office/drawing/2014/main" id="{ACA31286-4A09-48E7-8EAA-D89729CAD01F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Company SCORECARD</a:t>
            </a:r>
          </a:p>
        </p:txBody>
      </p:sp>
    </p:spTree>
    <p:extLst>
      <p:ext uri="{BB962C8B-B14F-4D97-AF65-F5344CB8AC3E}">
        <p14:creationId xmlns:p14="http://schemas.microsoft.com/office/powerpoint/2010/main" val="26639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5C7AA-56CA-8A4B-9E2F-82539F8B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5" y="34725"/>
            <a:ext cx="12192000" cy="614073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6D11A7-469B-4F5B-8B74-885418703A61}"/>
              </a:ext>
            </a:extLst>
          </p:cNvPr>
          <p:cNvCxnSpPr/>
          <p:nvPr/>
        </p:nvCxnSpPr>
        <p:spPr>
          <a:xfrm>
            <a:off x="0" y="61264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2">
            <a:extLst>
              <a:ext uri="{FF2B5EF4-FFF2-40B4-BE49-F238E27FC236}">
                <a16:creationId xmlns:a16="http://schemas.microsoft.com/office/drawing/2014/main" id="{1749272C-6472-43CC-A3B6-970970290560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Measurables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2EA544-C891-DC40-9483-A281D2912860}"/>
              </a:ext>
            </a:extLst>
          </p:cNvPr>
          <p:cNvCxnSpPr>
            <a:cxnSpLocks/>
          </p:cNvCxnSpPr>
          <p:nvPr/>
        </p:nvCxnSpPr>
        <p:spPr>
          <a:xfrm>
            <a:off x="0" y="61264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859304-BD1A-2C43-AD64-D238398403EA}"/>
              </a:ext>
            </a:extLst>
          </p:cNvPr>
          <p:cNvSpPr/>
          <p:nvPr/>
        </p:nvSpPr>
        <p:spPr>
          <a:xfrm>
            <a:off x="614597" y="117743"/>
            <a:ext cx="11067217" cy="3594144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55925-87E7-1D4E-8C1C-5D307C837AEE}"/>
              </a:ext>
            </a:extLst>
          </p:cNvPr>
          <p:cNvSpPr/>
          <p:nvPr/>
        </p:nvSpPr>
        <p:spPr>
          <a:xfrm>
            <a:off x="422739" y="2588164"/>
            <a:ext cx="2341299" cy="2448531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27BEF4-C9F0-904B-ACE0-F74299667C05}"/>
              </a:ext>
            </a:extLst>
          </p:cNvPr>
          <p:cNvSpPr/>
          <p:nvPr/>
        </p:nvSpPr>
        <p:spPr>
          <a:xfrm>
            <a:off x="2791945" y="2588164"/>
            <a:ext cx="3369584" cy="2448531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E3A349-A2F4-C441-B00E-8476DC58CDE8}"/>
              </a:ext>
            </a:extLst>
          </p:cNvPr>
          <p:cNvSpPr/>
          <p:nvPr/>
        </p:nvSpPr>
        <p:spPr>
          <a:xfrm>
            <a:off x="6229445" y="2594788"/>
            <a:ext cx="3318742" cy="2441907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71F89D-9296-C349-834E-DD003824441F}"/>
              </a:ext>
            </a:extLst>
          </p:cNvPr>
          <p:cNvSpPr/>
          <p:nvPr/>
        </p:nvSpPr>
        <p:spPr>
          <a:xfrm>
            <a:off x="1516527" y="3815016"/>
            <a:ext cx="1212899" cy="2237063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622C8-3672-7C4D-8890-40BB34A45409}"/>
              </a:ext>
            </a:extLst>
          </p:cNvPr>
          <p:cNvSpPr/>
          <p:nvPr/>
        </p:nvSpPr>
        <p:spPr>
          <a:xfrm>
            <a:off x="491728" y="3831080"/>
            <a:ext cx="1043852" cy="1205615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9AB218-4D5F-1844-BFDF-6CB16BBA1F42}"/>
              </a:ext>
            </a:extLst>
          </p:cNvPr>
          <p:cNvSpPr/>
          <p:nvPr/>
        </p:nvSpPr>
        <p:spPr>
          <a:xfrm>
            <a:off x="9593708" y="2594788"/>
            <a:ext cx="2347879" cy="2441907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3EB6CD-7237-4A47-A111-1AC178179ED7}"/>
              </a:ext>
            </a:extLst>
          </p:cNvPr>
          <p:cNvSpPr/>
          <p:nvPr/>
        </p:nvSpPr>
        <p:spPr>
          <a:xfrm>
            <a:off x="3831404" y="3794905"/>
            <a:ext cx="1212899" cy="2293594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5015C3-42AC-7B4A-A635-099734EF7EA6}"/>
              </a:ext>
            </a:extLst>
          </p:cNvPr>
          <p:cNvSpPr/>
          <p:nvPr/>
        </p:nvSpPr>
        <p:spPr>
          <a:xfrm>
            <a:off x="6745574" y="3815017"/>
            <a:ext cx="2263515" cy="2223816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487F0E-0137-584D-8BA1-48591D757D3D}"/>
              </a:ext>
            </a:extLst>
          </p:cNvPr>
          <p:cNvSpPr/>
          <p:nvPr/>
        </p:nvSpPr>
        <p:spPr>
          <a:xfrm>
            <a:off x="1603496" y="5033578"/>
            <a:ext cx="1080350" cy="1054922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52E572-8BE4-294E-B21D-3BFEA2416B19}"/>
              </a:ext>
            </a:extLst>
          </p:cNvPr>
          <p:cNvSpPr/>
          <p:nvPr/>
        </p:nvSpPr>
        <p:spPr>
          <a:xfrm>
            <a:off x="5052134" y="3794906"/>
            <a:ext cx="1080350" cy="1194172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0E0243-3CFE-1E4B-A88A-B6B6BE5F8AAE}"/>
              </a:ext>
            </a:extLst>
          </p:cNvPr>
          <p:cNvSpPr/>
          <p:nvPr/>
        </p:nvSpPr>
        <p:spPr>
          <a:xfrm>
            <a:off x="9674159" y="3815016"/>
            <a:ext cx="1080350" cy="1141885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6DB8CB-6FA6-554E-BA3F-7FED60BCAF7B}"/>
              </a:ext>
            </a:extLst>
          </p:cNvPr>
          <p:cNvSpPr/>
          <p:nvPr/>
        </p:nvSpPr>
        <p:spPr>
          <a:xfrm>
            <a:off x="7918142" y="5033578"/>
            <a:ext cx="1080350" cy="1039979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80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B5F41C0E-7BC3-4260-B2AF-0CD842AA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80199" y="101229"/>
            <a:ext cx="6574822" cy="53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E47432-2802-4862-BB21-DD08A643F4B9}"/>
              </a:ext>
            </a:extLst>
          </p:cNvPr>
          <p:cNvSpPr/>
          <p:nvPr/>
        </p:nvSpPr>
        <p:spPr>
          <a:xfrm>
            <a:off x="4642757" y="3511558"/>
            <a:ext cx="2906486" cy="620038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A9313C2-58D6-4EA8-A516-6BBE54D4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7859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6FFDF01-DDCD-4EB1-885F-F2A556377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19159" y="3066892"/>
            <a:ext cx="2756675" cy="23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5A25435-1119-4312-81BE-DB2AC164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81593" y="965200"/>
            <a:ext cx="5561781" cy="47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2A1221-85ED-43CD-B014-6D1F6616E5D4}"/>
              </a:ext>
            </a:extLst>
          </p:cNvPr>
          <p:cNvSpPr/>
          <p:nvPr/>
        </p:nvSpPr>
        <p:spPr>
          <a:xfrm>
            <a:off x="4090454" y="3117953"/>
            <a:ext cx="2644598" cy="473605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0"/>
          <p:cNvPicPr>
            <a:picLocks noChangeAspect="1"/>
          </p:cNvPicPr>
          <p:nvPr/>
        </p:nvPicPr>
        <p:blipFill rotWithShape="1">
          <a:blip r:embed="rId3"/>
          <a:srcRect t="1" b="23114"/>
          <a:stretch/>
        </p:blipFill>
        <p:spPr bwMode="auto">
          <a:xfrm>
            <a:off x="7304614" y="317957"/>
            <a:ext cx="4470400" cy="54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380062" y="1194367"/>
            <a:ext cx="955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ct val="10000"/>
              </a:spcBef>
              <a:buNone/>
            </a:pP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 </a:t>
            </a:r>
            <a:r>
              <a:rPr lang="en-US" sz="8000" u="sng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I</a:t>
            </a: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dentify</a:t>
            </a:r>
          </a:p>
          <a:p>
            <a:pPr marL="0" indent="0">
              <a:lnSpc>
                <a:spcPct val="85000"/>
              </a:lnSpc>
              <a:spcBef>
                <a:spcPct val="10000"/>
              </a:spcBef>
              <a:buNone/>
            </a:pP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 </a:t>
            </a:r>
            <a:r>
              <a:rPr lang="en-US" sz="8000" u="sng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D</a:t>
            </a: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iscuss</a:t>
            </a:r>
          </a:p>
          <a:p>
            <a:pPr marL="0" indent="0">
              <a:lnSpc>
                <a:spcPct val="85000"/>
              </a:lnSpc>
              <a:spcBef>
                <a:spcPct val="10000"/>
              </a:spcBef>
              <a:buNone/>
            </a:pP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 </a:t>
            </a:r>
            <a:r>
              <a:rPr lang="en-US" sz="8000" u="sng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S</a:t>
            </a: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olve</a:t>
            </a:r>
            <a:endParaRPr lang="en-US" sz="4800" dirty="0">
              <a:latin typeface="Oswald Light"/>
              <a:ea typeface="ＭＳ Ｐゴシック" charset="0"/>
              <a:cs typeface="Oswald Light"/>
            </a:endParaRPr>
          </a:p>
          <a:p>
            <a:pPr lvl="2">
              <a:lnSpc>
                <a:spcPct val="85000"/>
              </a:lnSpc>
              <a:spcBef>
                <a:spcPct val="10000"/>
              </a:spcBef>
            </a:pPr>
            <a:endParaRPr lang="en-US" sz="5300" dirty="0">
              <a:latin typeface="Oswald Light"/>
              <a:ea typeface="ＭＳ Ｐゴシック" charset="0"/>
              <a:cs typeface="Oswald Light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97360" y="2033514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-4240" y="2056834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7981944" y="1375268"/>
            <a:ext cx="4470400" cy="371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Website Rock off-track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Darren U. Right Person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Andi S. Right Seat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Sales off-track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Anodyne Merger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Utilization off-track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Western US expansion</a:t>
            </a:r>
          </a:p>
          <a:p>
            <a:pPr eaLnBrk="1" hangingPunct="1">
              <a:lnSpc>
                <a:spcPct val="150000"/>
              </a:lnSpc>
            </a:pPr>
            <a:endParaRPr lang="en-US" sz="2100" dirty="0">
              <a:solidFill>
                <a:schemeClr val="tx1"/>
              </a:solidFill>
              <a:latin typeface="Oswald Light"/>
              <a:cs typeface="Oswald Light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808560" y="1180719"/>
            <a:ext cx="3657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457189" indent="-457189">
              <a:lnSpc>
                <a:spcPct val="85000"/>
              </a:lnSpc>
              <a:spcBef>
                <a:spcPct val="10000"/>
              </a:spcBef>
              <a:buSzPct val="75000"/>
              <a:buFont typeface="Wingdings" charset="0"/>
              <a:buChar char="q"/>
            </a:pPr>
            <a:r>
              <a:rPr lang="en-US" sz="6400" dirty="0">
                <a:latin typeface="Oswald Light"/>
                <a:cs typeface="Oswald Light"/>
              </a:rPr>
              <a:t> </a:t>
            </a:r>
            <a:r>
              <a:rPr lang="en-US" sz="8000" b="1" dirty="0">
                <a:solidFill>
                  <a:srgbClr val="F58225"/>
                </a:solidFill>
                <a:latin typeface="Oswald Light"/>
                <a:cs typeface="Oswald Light"/>
              </a:rPr>
              <a:t>I</a:t>
            </a:r>
            <a:endParaRPr lang="en-US" sz="6400" b="1" dirty="0">
              <a:solidFill>
                <a:srgbClr val="F58225"/>
              </a:solidFill>
              <a:latin typeface="Oswald Light"/>
              <a:cs typeface="Oswald Light"/>
            </a:endParaRPr>
          </a:p>
          <a:p>
            <a:pPr marL="457189" indent="-457189">
              <a:lnSpc>
                <a:spcPct val="85000"/>
              </a:lnSpc>
              <a:spcBef>
                <a:spcPct val="10000"/>
              </a:spcBef>
              <a:buSzPct val="75000"/>
              <a:buFont typeface="Wingdings" charset="0"/>
              <a:buChar char="q"/>
            </a:pPr>
            <a:r>
              <a:rPr lang="en-US" sz="6400" b="1" dirty="0">
                <a:solidFill>
                  <a:srgbClr val="F58225"/>
                </a:solidFill>
                <a:latin typeface="Oswald Light"/>
                <a:cs typeface="Oswald Light"/>
              </a:rPr>
              <a:t> </a:t>
            </a:r>
            <a:r>
              <a:rPr lang="en-US" sz="8000" b="1" dirty="0">
                <a:solidFill>
                  <a:srgbClr val="F58225"/>
                </a:solidFill>
                <a:latin typeface="Oswald Light"/>
                <a:cs typeface="Oswald Light"/>
              </a:rPr>
              <a:t>D</a:t>
            </a:r>
            <a:endParaRPr lang="en-US" sz="6400" b="1" dirty="0">
              <a:solidFill>
                <a:srgbClr val="F58225"/>
              </a:solidFill>
              <a:latin typeface="Oswald Light"/>
              <a:cs typeface="Oswald Light"/>
            </a:endParaRPr>
          </a:p>
          <a:p>
            <a:pPr marL="457189" indent="-457189">
              <a:lnSpc>
                <a:spcPct val="85000"/>
              </a:lnSpc>
              <a:spcBef>
                <a:spcPct val="10000"/>
              </a:spcBef>
              <a:buSzPct val="75000"/>
              <a:buFont typeface="Wingdings" charset="0"/>
              <a:buChar char="q"/>
            </a:pPr>
            <a:r>
              <a:rPr lang="en-US" sz="6400" b="1" dirty="0">
                <a:solidFill>
                  <a:srgbClr val="F58225"/>
                </a:solidFill>
                <a:latin typeface="Oswald Light"/>
                <a:cs typeface="Oswald Light"/>
              </a:rPr>
              <a:t> </a:t>
            </a:r>
            <a:r>
              <a:rPr lang="en-US" sz="8000" b="1" dirty="0">
                <a:solidFill>
                  <a:srgbClr val="F58225"/>
                </a:solidFill>
                <a:latin typeface="Oswald Light"/>
                <a:cs typeface="Oswald Light"/>
              </a:rPr>
              <a:t>S</a:t>
            </a:r>
            <a:endParaRPr lang="en-US" sz="4800" b="1" dirty="0">
              <a:solidFill>
                <a:srgbClr val="F58225"/>
              </a:solidFill>
              <a:latin typeface="Oswald Light"/>
              <a:cs typeface="Oswald Light"/>
            </a:endParaRPr>
          </a:p>
          <a:p>
            <a:pPr marL="1523962" lvl="2" indent="-304792">
              <a:lnSpc>
                <a:spcPct val="85000"/>
              </a:lnSpc>
              <a:spcBef>
                <a:spcPct val="10000"/>
              </a:spcBef>
              <a:buSzPct val="75000"/>
            </a:pPr>
            <a:endParaRPr lang="en-US" sz="5300" dirty="0">
              <a:latin typeface="Oswald Light"/>
              <a:cs typeface="Oswald Light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76BCC110-298C-4812-BEF8-1D5B3B286C0F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Issues Solving Track</a:t>
            </a:r>
            <a:endParaRPr lang="en-US" sz="4800" dirty="0">
              <a:solidFill>
                <a:srgbClr val="E87722"/>
              </a:solidFill>
              <a:latin typeface="Oswald Light" panose="020B0604020202020204" charset="0"/>
              <a:ea typeface="ＭＳ Ｐゴシック" charset="0"/>
              <a:cs typeface="Oswald Light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E3C42FC3-EB95-DB41-8D61-8E040C2C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9301" y="2128609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Bradley Hand ITC" charset="0"/>
              </a:rPr>
              <a:t>1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05720B3-3A98-5940-94BA-46FA3A08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9883" y="1290409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Bradley Hand ITC" charset="0"/>
              </a:rPr>
              <a:t>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087F2CFA-0D23-A348-86F9-72100A928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817" y="2985859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Bradley Hand ITC" charset="0"/>
              </a:rPr>
              <a:t>3</a:t>
            </a:r>
          </a:p>
        </p:txBody>
      </p:sp>
      <p:sp>
        <p:nvSpPr>
          <p:cNvPr id="32" name="Oval 19">
            <a:extLst>
              <a:ext uri="{FF2B5EF4-FFF2-40B4-BE49-F238E27FC236}">
                <a16:creationId xmlns:a16="http://schemas.microsoft.com/office/drawing/2014/main" id="{7B199B36-D196-EF47-9CF5-0485D2B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3834" y="2230208"/>
            <a:ext cx="8128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cs typeface="Helvetica Neue Bold Condensed" charset="0"/>
            </a:endParaRPr>
          </a:p>
        </p:txBody>
      </p:sp>
      <p:sp>
        <p:nvSpPr>
          <p:cNvPr id="33" name="Oval 19">
            <a:extLst>
              <a:ext uri="{FF2B5EF4-FFF2-40B4-BE49-F238E27FC236}">
                <a16:creationId xmlns:a16="http://schemas.microsoft.com/office/drawing/2014/main" id="{610335C8-549F-9C46-A2F5-B02495237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1350" y="1417408"/>
            <a:ext cx="8128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cs typeface="Helvetica Neue Bold Condensed" charset="0"/>
            </a:endParaRPr>
          </a:p>
        </p:txBody>
      </p:sp>
      <p:sp>
        <p:nvSpPr>
          <p:cNvPr id="34" name="Oval 10">
            <a:extLst>
              <a:ext uri="{FF2B5EF4-FFF2-40B4-BE49-F238E27FC236}">
                <a16:creationId xmlns:a16="http://schemas.microsoft.com/office/drawing/2014/main" id="{782672DC-A579-7A44-BF18-F8C83F25F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" y="2092408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5" name="Oval 10">
            <a:extLst>
              <a:ext uri="{FF2B5EF4-FFF2-40B4-BE49-F238E27FC236}">
                <a16:creationId xmlns:a16="http://schemas.microsoft.com/office/drawing/2014/main" id="{DCD694B7-BF81-3345-B796-218EFE06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2" y="2191288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7" name="Oval 10">
            <a:extLst>
              <a:ext uri="{FF2B5EF4-FFF2-40B4-BE49-F238E27FC236}">
                <a16:creationId xmlns:a16="http://schemas.microsoft.com/office/drawing/2014/main" id="{0844127D-9DED-CD4D-B86E-01C7E94A6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24" y="2009202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" name="Oval 10">
            <a:extLst>
              <a:ext uri="{FF2B5EF4-FFF2-40B4-BE49-F238E27FC236}">
                <a16:creationId xmlns:a16="http://schemas.microsoft.com/office/drawing/2014/main" id="{DE0B7963-C14E-0140-B2A9-EDFFDD20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92" y="2056812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9" name="Oval 10">
            <a:extLst>
              <a:ext uri="{FF2B5EF4-FFF2-40B4-BE49-F238E27FC236}">
                <a16:creationId xmlns:a16="http://schemas.microsoft.com/office/drawing/2014/main" id="{D8CCD468-E417-D543-9B15-82A6B5210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0" y="2143678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7625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B05B309B-A968-4B3C-97E5-7C118C766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3A9E6F87-8F8B-4819-9771-6B34DB70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81593" y="965200"/>
            <a:ext cx="5561781" cy="47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9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0A65E9B-DC4D-49F0-B1F9-D328FCE0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0596" y="2775342"/>
            <a:ext cx="3412642" cy="262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909F315-4A75-D64B-A0F7-5BD070F26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33065" y="757878"/>
            <a:ext cx="5457298" cy="931024"/>
          </a:xfrm>
        </p:spPr>
        <p:txBody>
          <a:bodyPr/>
          <a:lstStyle/>
          <a:p>
            <a:pPr eaLnBrk="1" hangingPunct="1"/>
            <a:r>
              <a:rPr lang="en-US" sz="6600" dirty="0">
                <a:solidFill>
                  <a:srgbClr val="F17A17"/>
                </a:solidFill>
                <a:ea typeface="ＭＳ Ｐゴシック" charset="0"/>
                <a:cs typeface="Oswald Light"/>
              </a:rPr>
              <a:t>Agenda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938CE27-0C84-924F-BACC-43E63EE7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202" y="1679008"/>
            <a:ext cx="5251265" cy="22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18288" indent="-20116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B3B3B"/>
              </a:buClr>
              <a:buSzPct val="100000"/>
              <a:buFont typeface="Arial" charset="0"/>
              <a:buChar char="•"/>
              <a:defRPr/>
            </a:pPr>
            <a:r>
              <a:rPr lang="en-US" sz="3600" b="0" dirty="0">
                <a:solidFill>
                  <a:srgbClr val="3D3935"/>
                </a:solidFill>
                <a:latin typeface="Oswald Light"/>
                <a:ea typeface="Open Sans" charset="0"/>
                <a:cs typeface="Oswald Light"/>
              </a:rPr>
              <a:t> </a:t>
            </a:r>
            <a:r>
              <a:rPr lang="en-US" sz="3600" b="0" dirty="0">
                <a:solidFill>
                  <a:srgbClr val="3D3935"/>
                </a:solidFill>
                <a:latin typeface="Oswald Light" panose="00000400000000000000" pitchFamily="2" charset="0"/>
                <a:ea typeface="Open Sans" charset="0"/>
                <a:cs typeface="Oswald Light"/>
              </a:rPr>
              <a:t>Get REAL</a:t>
            </a:r>
          </a:p>
          <a:p>
            <a:pPr marL="18288" indent="-20116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B3B3B"/>
              </a:buClr>
              <a:buSzPct val="100000"/>
              <a:buFont typeface="Arial" charset="0"/>
              <a:buChar char="•"/>
              <a:defRPr/>
            </a:pPr>
            <a:r>
              <a:rPr lang="en-US" sz="3600" b="0" dirty="0">
                <a:solidFill>
                  <a:srgbClr val="3D3935"/>
                </a:solidFill>
                <a:latin typeface="Oswald Light" panose="00000400000000000000" pitchFamily="2" charset="0"/>
                <a:ea typeface="Open Sans" charset="0"/>
                <a:cs typeface="Oswald Light"/>
              </a:rPr>
              <a:t> Keep it SIMPLE</a:t>
            </a:r>
          </a:p>
          <a:p>
            <a:pPr marL="18288" indent="-20116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B3B3B"/>
              </a:buClr>
              <a:buSzPct val="100000"/>
              <a:buFont typeface="Arial" charset="0"/>
              <a:buChar char="•"/>
              <a:defRPr/>
            </a:pPr>
            <a:r>
              <a:rPr lang="en-US" sz="3600" b="0" dirty="0">
                <a:solidFill>
                  <a:srgbClr val="3D3935"/>
                </a:solidFill>
                <a:latin typeface="Oswald Light" panose="00000400000000000000" pitchFamily="2" charset="0"/>
                <a:ea typeface="Open Sans" charset="0"/>
                <a:cs typeface="Oswald Light"/>
              </a:rPr>
              <a:t> Get RESULTS</a:t>
            </a:r>
            <a:endParaRPr lang="en-US" sz="3200" b="0" dirty="0">
              <a:solidFill>
                <a:srgbClr val="3D3935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20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7446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ChangeArrowheads="1"/>
          </p:cNvSpPr>
          <p:nvPr/>
        </p:nvSpPr>
        <p:spPr bwMode="auto">
          <a:xfrm>
            <a:off x="6096000" y="165776"/>
            <a:ext cx="5384800" cy="5722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6807200" y="166894"/>
            <a:ext cx="406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marL="457189" indent="-457189">
              <a:spcBef>
                <a:spcPct val="20000"/>
              </a:spcBef>
              <a:buClr>
                <a:schemeClr val="bg2"/>
              </a:buClr>
            </a:pPr>
            <a:r>
              <a:rPr lang="en-US" sz="3700" u="sng" dirty="0">
                <a:solidFill>
                  <a:srgbClr val="E87722"/>
                </a:solidFill>
                <a:latin typeface="Oswald Light"/>
                <a:cs typeface="Oswald Light"/>
              </a:rPr>
              <a:t>Sales Process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New Lead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Initial Call/Qualify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Fit Meeting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Proposal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Win/Lose</a:t>
            </a:r>
          </a:p>
        </p:txBody>
      </p:sp>
      <p:sp>
        <p:nvSpPr>
          <p:cNvPr id="38916" name="Oval 11"/>
          <p:cNvSpPr>
            <a:spLocks noChangeArrowheads="1"/>
          </p:cNvSpPr>
          <p:nvPr/>
        </p:nvSpPr>
        <p:spPr bwMode="auto">
          <a:xfrm>
            <a:off x="6282267" y="4637274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917" name="Oval 12"/>
          <p:cNvSpPr>
            <a:spLocks noChangeArrowheads="1"/>
          </p:cNvSpPr>
          <p:nvPr/>
        </p:nvSpPr>
        <p:spPr bwMode="auto">
          <a:xfrm>
            <a:off x="6282267" y="2719574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918" name="Oval 13"/>
          <p:cNvSpPr>
            <a:spLocks noChangeArrowheads="1"/>
          </p:cNvSpPr>
          <p:nvPr/>
        </p:nvSpPr>
        <p:spPr bwMode="auto">
          <a:xfrm>
            <a:off x="6282267" y="814574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A7FB0F3-BB0C-AA4F-A877-1E69F389A37A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Document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DF4F4B0-1B97-254A-BF64-360163AD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0" y="1135885"/>
            <a:ext cx="5384800" cy="5722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58534D3-DA7C-E445-AB14-B51B657A9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00" y="1137003"/>
            <a:ext cx="4064000" cy="571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marL="457189" indent="-457189">
              <a:spcBef>
                <a:spcPct val="20000"/>
              </a:spcBef>
              <a:buClr>
                <a:schemeClr val="bg2"/>
              </a:buClr>
            </a:pPr>
            <a:r>
              <a:rPr lang="en-US" sz="3700" u="sng" dirty="0">
                <a:solidFill>
                  <a:srgbClr val="E87722"/>
                </a:solidFill>
                <a:latin typeface="Oswald Light"/>
                <a:cs typeface="Oswald Light"/>
              </a:rPr>
              <a:t>People Process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ID Need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Define Seat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Hiring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  <a:endParaRPr lang="en-US" sz="2000" dirty="0">
              <a:latin typeface="Oswald Light"/>
              <a:cs typeface="Oswald Light"/>
            </a:endParaRP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On-Boarding/Training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  <a:endParaRPr lang="en-US" sz="2000" dirty="0">
              <a:latin typeface="Oswald Light"/>
              <a:cs typeface="Oswald Light"/>
            </a:endParaRP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LMA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Termination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endParaRPr lang="en-US" sz="2000" dirty="0">
              <a:latin typeface="Oswald Light"/>
              <a:cs typeface="Oswald Light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6211E3A-9AFD-2941-8630-84EF81A10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267" y="5607383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B6918434-C4C1-6A4A-9B90-3CE7E93B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267" y="3689683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3F4ECE1-6173-9648-B9FD-D688244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267" y="1784683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0353D9E-D977-5749-BA28-1F14AB65723D}"/>
              </a:ext>
            </a:extLst>
          </p:cNvPr>
          <p:cNvSpPr txBox="1">
            <a:spLocks noChangeArrowheads="1"/>
          </p:cNvSpPr>
          <p:nvPr/>
        </p:nvSpPr>
        <p:spPr>
          <a:xfrm>
            <a:off x="310840" y="-5363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                  and </a:t>
            </a:r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Simplify</a:t>
            </a:r>
          </a:p>
        </p:txBody>
      </p:sp>
    </p:spTree>
    <p:extLst>
      <p:ext uri="{BB962C8B-B14F-4D97-AF65-F5344CB8AC3E}">
        <p14:creationId xmlns:p14="http://schemas.microsoft.com/office/powerpoint/2010/main" val="2529787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4"/>
          <p:cNvSpPr>
            <a:spLocks noChangeArrowheads="1"/>
          </p:cNvSpPr>
          <p:nvPr/>
        </p:nvSpPr>
        <p:spPr bwMode="auto">
          <a:xfrm>
            <a:off x="1074420" y="1020434"/>
            <a:ext cx="4919980" cy="4864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99690" y="1123950"/>
            <a:ext cx="3886200" cy="520065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 	</a:t>
            </a:r>
            <a:r>
              <a:rPr lang="en-US" u="sng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Table of Contents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People</a:t>
            </a:r>
            <a:endParaRPr lang="en-US" dirty="0">
              <a:solidFill>
                <a:srgbClr val="595959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Marketing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Sales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Operations</a:t>
            </a: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Accounting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Customer Service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/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159290" y="1041601"/>
            <a:ext cx="4344880" cy="48217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895341" y="1371799"/>
            <a:ext cx="421216" cy="160867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928784" y="4717338"/>
            <a:ext cx="421216" cy="160867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05291" y="3107465"/>
            <a:ext cx="421216" cy="160867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6275917" y="4694967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6253479" y="3107465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6253480" y="1384499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6" name="Oval 15"/>
          <p:cNvSpPr>
            <a:spLocks noChangeArrowheads="1"/>
          </p:cNvSpPr>
          <p:nvPr/>
        </p:nvSpPr>
        <p:spPr bwMode="auto">
          <a:xfrm>
            <a:off x="5818717" y="4694967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7" name="Oval 16"/>
          <p:cNvSpPr>
            <a:spLocks noChangeArrowheads="1"/>
          </p:cNvSpPr>
          <p:nvPr/>
        </p:nvSpPr>
        <p:spPr bwMode="auto">
          <a:xfrm>
            <a:off x="5818717" y="3107465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8" name="Oval 17"/>
          <p:cNvSpPr>
            <a:spLocks noChangeArrowheads="1"/>
          </p:cNvSpPr>
          <p:nvPr/>
        </p:nvSpPr>
        <p:spPr bwMode="auto">
          <a:xfrm>
            <a:off x="5818717" y="1373645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DFAC25D-781D-4E6F-B06A-941519EC568B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83244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“Your Company Way”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FC5F818-2B8A-CE4B-BE65-D5F82250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1564" y="1062053"/>
            <a:ext cx="4064000" cy="571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marL="457189" indent="-457189">
              <a:spcBef>
                <a:spcPct val="20000"/>
              </a:spcBef>
              <a:buClr>
                <a:schemeClr val="bg2"/>
              </a:buClr>
            </a:pPr>
            <a:r>
              <a:rPr lang="en-US" sz="2800" dirty="0">
                <a:solidFill>
                  <a:srgbClr val="E87722"/>
                </a:solidFill>
                <a:latin typeface="Oswald Light"/>
                <a:cs typeface="Oswald Light"/>
              </a:rPr>
              <a:t>		</a:t>
            </a:r>
            <a:r>
              <a:rPr lang="en-US" sz="2800" u="sng" dirty="0">
                <a:solidFill>
                  <a:srgbClr val="E87722"/>
                </a:solidFill>
                <a:latin typeface="Oswald Light"/>
                <a:cs typeface="Oswald Light"/>
              </a:rPr>
              <a:t>People Process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ID Need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Define Seat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Hiring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On-Boarding/Training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LMA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Termination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endParaRPr lang="en-US" sz="2000" dirty="0"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921627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9698D-ADDD-4B4C-882F-F7E67D96A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01" y="792154"/>
            <a:ext cx="6324999" cy="485443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A1B240B1-BA48-449C-992E-05657428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97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75548B3-A202-4373-A4A0-FF709373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11043" y="3129204"/>
            <a:ext cx="3301287" cy="278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59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type="body" sz="quarter" idx="13"/>
          </p:nvPr>
        </p:nvSpPr>
        <p:spPr>
          <a:xfrm>
            <a:off x="5898577" y="1505008"/>
            <a:ext cx="6293423" cy="4039054"/>
          </a:xfrm>
        </p:spPr>
        <p:txBody>
          <a:bodyPr/>
          <a:lstStyle/>
          <a:p>
            <a:pPr marL="284163" indent="-2841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Oswald Light"/>
                <a:ea typeface="ＭＳ Ｐゴシック" charset="0"/>
                <a:cs typeface="Oswald Light"/>
              </a:rPr>
              <a:t>90-Day World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Oswald Light" panose="020B0604020202020204" charset="0"/>
              </a:rPr>
              <a:t>™</a:t>
            </a:r>
            <a:endParaRPr lang="en-US" sz="4000" dirty="0">
              <a:solidFill>
                <a:schemeClr val="bg2">
                  <a:lumMod val="75000"/>
                </a:schemeClr>
              </a:solidFill>
              <a:latin typeface="Oswald Light" panose="020B0604020202020204" charset="0"/>
              <a:ea typeface="ＭＳ Ｐゴシック" charset="0"/>
              <a:cs typeface="Oswald Light"/>
            </a:endParaRPr>
          </a:p>
          <a:p>
            <a:pPr marL="284163" indent="-2841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Oswald Light"/>
                <a:ea typeface="ＭＳ Ｐゴシック" charset="0"/>
                <a:cs typeface="Oswald Light"/>
              </a:rPr>
              <a:t>Meeting Pulse</a:t>
            </a:r>
            <a:endParaRPr lang="en-US" sz="3600" u="sng" dirty="0">
              <a:latin typeface="Oswald Light" panose="020B0604020202020204" charset="0"/>
              <a:ea typeface="ＭＳ Ｐゴシック" charset="0"/>
              <a:cs typeface="Oswald Light"/>
            </a:endParaRP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Same Day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Same Time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Start on Time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End on Time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Same Agenda</a:t>
            </a:r>
          </a:p>
          <a:p>
            <a:pPr lvl="1"/>
            <a:endParaRPr lang="en-US" dirty="0">
              <a:latin typeface="Oswald Light"/>
              <a:ea typeface="ＭＳ Ｐゴシック" charset="0"/>
              <a:cs typeface="Oswald Light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63935" y="385669"/>
            <a:ext cx="6067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/>
                <a:ea typeface="Oswald Book" charset="0"/>
                <a:cs typeface="Oswald Light"/>
              </a:rPr>
              <a:t>Meeting Pulse</a:t>
            </a:r>
            <a:r>
              <a:rPr lang="en-US" sz="4400" b="0" dirty="0">
                <a:solidFill>
                  <a:schemeClr val="bg2">
                    <a:lumMod val="75000"/>
                  </a:schemeClr>
                </a:solidFill>
                <a:latin typeface="Oswald Light" panose="020B0604020202020204" charset="0"/>
              </a:rPr>
              <a:t>™</a:t>
            </a:r>
            <a:endParaRPr lang="en-US" sz="4400" b="0" dirty="0">
              <a:solidFill>
                <a:schemeClr val="bg2">
                  <a:lumMod val="75000"/>
                </a:schemeClr>
              </a:solidFill>
              <a:latin typeface="Oswald Light" panose="020B0604020202020204" charset="0"/>
              <a:ea typeface="Open Sans" charset="0"/>
              <a:cs typeface="Oswald Light"/>
            </a:endParaRP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A7F134A0-5722-483F-B1AF-9C916FF25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72" r="21314"/>
          <a:stretch/>
        </p:blipFill>
        <p:spPr>
          <a:xfrm>
            <a:off x="0" y="0"/>
            <a:ext cx="54641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65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4080" y="2293"/>
            <a:ext cx="10515600" cy="1325563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  <a:buSzPct val="50000"/>
            </a:pPr>
            <a:r>
              <a:rPr lang="en-US" altLang="en-US" sz="4800" dirty="0">
                <a:solidFill>
                  <a:srgbClr val="E87722"/>
                </a:solidFill>
                <a:latin typeface="Oswald Light"/>
                <a:ea typeface="Oswald Book" charset="0"/>
                <a:cs typeface="Oswald Light"/>
              </a:rPr>
              <a:t>Level 10 Meeting</a:t>
            </a:r>
            <a:r>
              <a:rPr lang="en-US" sz="4800" dirty="0">
                <a:solidFill>
                  <a:schemeClr val="bg2">
                    <a:lumMod val="75000"/>
                  </a:schemeClr>
                </a:solidFill>
                <a:latin typeface="Oswald Light" panose="020B0604020202020204" charset="0"/>
              </a:rPr>
              <a:t> ™</a:t>
            </a:r>
            <a:endParaRPr lang="en-US" sz="4800" dirty="0">
              <a:solidFill>
                <a:srgbClr val="E87722"/>
              </a:solidFill>
              <a:latin typeface="Oswald Light"/>
              <a:ea typeface="Open Sans" charset="0"/>
              <a:cs typeface="Oswald Light"/>
            </a:endParaRPr>
          </a:p>
        </p:txBody>
      </p:sp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700343" y="1558256"/>
            <a:ext cx="10769600" cy="1554268"/>
          </a:xfrm>
          <a:prstGeom prst="rect">
            <a:avLst/>
          </a:prstGeom>
          <a:solidFill>
            <a:srgbClr val="E87722">
              <a:alpha val="50195"/>
            </a:srgbClr>
          </a:solidFill>
          <a:ln w="25400">
            <a:solidFill>
              <a:srgbClr val="E87722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sz="2100" dirty="0">
              <a:solidFill>
                <a:srgbClr val="E87722"/>
              </a:solidFill>
              <a:latin typeface="Oswald Light"/>
              <a:cs typeface="Oswald Light"/>
            </a:endParaRPr>
          </a:p>
          <a:p>
            <a:pPr algn="ctr" eaLnBrk="1" hangingPunct="1"/>
            <a:r>
              <a:rPr lang="en-US" sz="5100" dirty="0">
                <a:solidFill>
                  <a:srgbClr val="E87722"/>
                </a:solidFill>
                <a:latin typeface="Oswald Light"/>
                <a:cs typeface="Oswald Light"/>
              </a:rPr>
              <a:t>Reporting Only</a:t>
            </a:r>
          </a:p>
          <a:p>
            <a:pPr eaLnBrk="1" hangingPunct="1"/>
            <a:endParaRPr lang="en-US" sz="2100" dirty="0">
              <a:solidFill>
                <a:srgbClr val="E87722"/>
              </a:solidFill>
              <a:latin typeface="Oswald Light"/>
              <a:cs typeface="Oswald Ligh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73040" y="1113374"/>
            <a:ext cx="10837709" cy="47474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Good News      				  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Scorecard	 			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Rock Review	                		                            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Customer &amp; Employee Headlines	                            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To Do List				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		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Issues List/IDS					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60 Minutes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Conclude				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4FF56-C689-42E3-AFFB-6D3A33F62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67" y="3610086"/>
            <a:ext cx="3230767" cy="511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6E2FB-2797-430A-A0B7-5C8F5E01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18"/>
          <a:stretch/>
        </p:blipFill>
        <p:spPr>
          <a:xfrm>
            <a:off x="1772366" y="4870094"/>
            <a:ext cx="3230767" cy="169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04747-FB96-44E8-BB15-6BAB7E301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82" b="33636"/>
          <a:stretch/>
        </p:blipFill>
        <p:spPr>
          <a:xfrm>
            <a:off x="1772365" y="5039833"/>
            <a:ext cx="3230767" cy="169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9F516-966F-4379-824D-71800A606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18"/>
          <a:stretch/>
        </p:blipFill>
        <p:spPr>
          <a:xfrm>
            <a:off x="1772367" y="5191850"/>
            <a:ext cx="3230767" cy="169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58199-0A09-4964-97A4-EDA4B23CE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82" b="33636"/>
          <a:stretch/>
        </p:blipFill>
        <p:spPr>
          <a:xfrm>
            <a:off x="5869444" y="4873030"/>
            <a:ext cx="3230767" cy="169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43DEF-30E4-4210-A418-2CE04A191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18"/>
          <a:stretch/>
        </p:blipFill>
        <p:spPr>
          <a:xfrm>
            <a:off x="5869446" y="5025047"/>
            <a:ext cx="3230767" cy="1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61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D0665-10B3-4AB1-A6A8-9FA358E5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22" y="185195"/>
            <a:ext cx="6484591" cy="5474075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A37DDF63-AB8D-A44D-84E0-1096F80C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7301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1117600" y="2801874"/>
            <a:ext cx="59944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Get</a:t>
            </a:r>
            <a:endParaRPr lang="en-US" sz="11500" dirty="0">
              <a:solidFill>
                <a:srgbClr val="E87722"/>
              </a:solidFill>
              <a:latin typeface="Oswald Light" panose="00000400000000000000" pitchFamily="2" charset="0"/>
              <a:cs typeface="Oswald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E8E673E-252C-41F0-8E1A-C899F096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560" y="2306550"/>
            <a:ext cx="52019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RESULTS.</a:t>
            </a:r>
          </a:p>
        </p:txBody>
      </p:sp>
    </p:spTree>
    <p:extLst>
      <p:ext uri="{BB962C8B-B14F-4D97-AF65-F5344CB8AC3E}">
        <p14:creationId xmlns:p14="http://schemas.microsoft.com/office/powerpoint/2010/main" val="4238335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301EA1-E209-D045-A63D-252ACB82A6EA}"/>
              </a:ext>
            </a:extLst>
          </p:cNvPr>
          <p:cNvGrpSpPr/>
          <p:nvPr/>
        </p:nvGrpSpPr>
        <p:grpSpPr>
          <a:xfrm>
            <a:off x="2620950" y="258071"/>
            <a:ext cx="6115586" cy="5538373"/>
            <a:chOff x="2620950" y="258071"/>
            <a:chExt cx="6115586" cy="55383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F75A75-7FF0-824A-8CBA-D38DB3620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247" y="808628"/>
              <a:ext cx="3006131" cy="21985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4A131-8051-494F-9BA2-4120E0096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804" y="258071"/>
              <a:ext cx="2899341" cy="26577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7D1CE3-0869-2249-B327-748A4168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734" y="3091736"/>
              <a:ext cx="3169461" cy="27047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9FF2FC-94D5-B743-ADC4-E2BA8EBBF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45" y="598112"/>
              <a:ext cx="2897891" cy="2361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628031-61E4-1C43-968A-DDDD16016E8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99" y="2908722"/>
              <a:ext cx="2897891" cy="21985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65FA68-229C-CD4D-803B-1BDB4DD6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950" y="3063406"/>
              <a:ext cx="2797646" cy="24106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90FBE5-3216-144E-AC81-499D6D7B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9166" y="2320290"/>
              <a:ext cx="1493466" cy="142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565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Oswald Light"/>
              <a:cs typeface="Oswald Light"/>
            </a:endParaRPr>
          </a:p>
        </p:txBody>
      </p:sp>
      <p:sp>
        <p:nvSpPr>
          <p:cNvPr id="111618" name="Title 1"/>
          <p:cNvSpPr txBox="1">
            <a:spLocks noChangeArrowheads="1"/>
          </p:cNvSpPr>
          <p:nvPr/>
        </p:nvSpPr>
        <p:spPr bwMode="auto">
          <a:xfrm>
            <a:off x="6924120" y="3588134"/>
            <a:ext cx="3853149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Oswald Light"/>
                <a:cs typeface="Oswald Light"/>
              </a:rPr>
              <a:t>Thank you!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9704"/>
            <a:ext cx="11277600" cy="18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457200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6600" dirty="0">
                <a:solidFill>
                  <a:schemeClr val="bg1"/>
                </a:solidFill>
                <a:latin typeface="Oswald Light"/>
                <a:cs typeface="Oswald Light"/>
              </a:rPr>
              <a:t>“</a:t>
            </a:r>
            <a:r>
              <a:rPr lang="en-US" altLang="ja-JP" sz="6600" dirty="0">
                <a:solidFill>
                  <a:srgbClr val="E87722"/>
                </a:solidFill>
                <a:latin typeface="Oswald Light"/>
                <a:cs typeface="Oswald Light"/>
              </a:rPr>
              <a:t>Real. Simple. Results.</a:t>
            </a:r>
            <a:r>
              <a:rPr lang="ja-JP" altLang="en-US" sz="6600" dirty="0">
                <a:solidFill>
                  <a:schemeClr val="bg1"/>
                </a:solidFill>
                <a:latin typeface="Oswald Light"/>
                <a:cs typeface="Oswald Light"/>
              </a:rPr>
              <a:t>”</a:t>
            </a:r>
            <a:r>
              <a:rPr lang="en-US" altLang="ja-JP" sz="6600" dirty="0">
                <a:solidFill>
                  <a:schemeClr val="bg1"/>
                </a:solidFill>
                <a:latin typeface="Oswald Light"/>
                <a:cs typeface="Oswald Light"/>
              </a:rPr>
              <a:t> </a:t>
            </a:r>
            <a:br>
              <a:rPr lang="en-US" altLang="ja-JP" sz="4800" dirty="0">
                <a:solidFill>
                  <a:schemeClr val="bg1"/>
                </a:solidFill>
                <a:latin typeface="Oswald Light"/>
                <a:cs typeface="Oswald Light"/>
              </a:rPr>
            </a:br>
            <a:r>
              <a:rPr lang="en-US" altLang="ja-JP" sz="4800" dirty="0">
                <a:solidFill>
                  <a:schemeClr val="bg1"/>
                </a:solidFill>
                <a:latin typeface="Oswald Light"/>
                <a:cs typeface="Oswald Light"/>
              </a:rPr>
              <a:t>    </a:t>
            </a:r>
            <a:endParaRPr lang="en-US" sz="4400" dirty="0">
              <a:solidFill>
                <a:schemeClr val="bg1"/>
              </a:solidFill>
              <a:latin typeface="Oswald Light"/>
              <a:cs typeface="Oswald Light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CC05740-C7CF-4464-946D-EE2FE16A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120" y="4798029"/>
            <a:ext cx="4558293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Dave Webster, TRACTION6</a:t>
            </a:r>
          </a:p>
          <a:p>
            <a:r>
              <a:rPr lang="en-US" sz="28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david.webster@traction6.com.au</a:t>
            </a:r>
          </a:p>
          <a:p>
            <a:r>
              <a:rPr lang="en-US" sz="26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0408-823-006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89801"/>
            <a:ext cx="2933655" cy="11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1117600" y="2801874"/>
            <a:ext cx="59944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Get</a:t>
            </a:r>
            <a:endParaRPr lang="en-US" sz="11500" dirty="0">
              <a:solidFill>
                <a:srgbClr val="E87722"/>
              </a:solidFill>
              <a:latin typeface="Oswald Light" panose="00000400000000000000" pitchFamily="2" charset="0"/>
              <a:cs typeface="Oswald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E8E673E-252C-41F0-8E1A-C899F096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560" y="2306550"/>
            <a:ext cx="52019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REAL.</a:t>
            </a:r>
          </a:p>
        </p:txBody>
      </p:sp>
    </p:spTree>
    <p:extLst>
      <p:ext uri="{BB962C8B-B14F-4D97-AF65-F5344CB8AC3E}">
        <p14:creationId xmlns:p14="http://schemas.microsoft.com/office/powerpoint/2010/main" val="1604346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428714-2338-E040-BCE4-C062F056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0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6BA8D-6992-034D-9235-99389B8E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23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7DBD2-EBF1-6642-AFC5-F260586CE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25480" y="654050"/>
            <a:ext cx="9949926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60"/>
              </a:lnSpc>
            </a:pPr>
            <a:r>
              <a:rPr lang="en-US" sz="3600" dirty="0">
                <a:solidFill>
                  <a:srgbClr val="FFFFFF"/>
                </a:solidFill>
                <a:latin typeface="Oswald" panose="020B0604020202020204" charset="0"/>
                <a:cs typeface="Anton" panose="020B0604020202020204" charset="0"/>
              </a:rPr>
              <a:t>THE 5 COMMON FRUSTRATIONS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 Bo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  <a:cs typeface="Anton" panose="020B0604020202020204" charset="0"/>
              </a:rPr>
              <a:t>LACK OF CONTROL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Time, market, and outside forces.	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You are not controlling your business, it is controlling YOU!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PEOPLE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</a:t>
            </a:r>
            <a:r>
              <a:rPr lang="en-US" sz="3200" dirty="0">
                <a:solidFill>
                  <a:srgbClr val="ED7D31"/>
                </a:solidFill>
                <a:latin typeface="Oswald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Employees, customers, vendors, partners not listening, following through, not on the same page.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PROFIT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 -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Simply put, there is not enough of it!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69594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8556" y="638920"/>
            <a:ext cx="10674887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60"/>
              </a:lnSpc>
            </a:pPr>
            <a:r>
              <a:rPr lang="en-US" sz="3600" dirty="0">
                <a:solidFill>
                  <a:srgbClr val="FFFFFF"/>
                </a:solidFill>
                <a:latin typeface="Oswald" panose="020B0604020202020204" charset="0"/>
                <a:cs typeface="Anton" panose="020B0604020202020204" charset="0"/>
              </a:rPr>
              <a:t>THE 5 COMMON FRUSTRATIONS</a:t>
            </a:r>
          </a:p>
          <a:p>
            <a:pPr algn="just"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 Bo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HITTING THE CEILING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</a:t>
            </a:r>
            <a:r>
              <a:rPr lang="en-US" sz="3200" dirty="0">
                <a:solidFill>
                  <a:srgbClr val="ED7D31"/>
                </a:solidFill>
                <a:latin typeface="Oswald"/>
              </a:rPr>
              <a:t> 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Your growth has stopped. You can’t get to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 next level - you feel overwhelmed and unsure of what to do next.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NOTHING’S WORKING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</a:t>
            </a:r>
            <a:r>
              <a:rPr lang="en-US" sz="3200" dirty="0">
                <a:solidFill>
                  <a:srgbClr val="ED7D31"/>
                </a:solidFill>
                <a:latin typeface="Oswald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You are trying various strategies and quick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fixes but not breaking through! Your people have become numb to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new ideas. You are spinning your wheels and need some traction to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move again!</a:t>
            </a:r>
          </a:p>
        </p:txBody>
      </p:sp>
    </p:spTree>
    <p:extLst>
      <p:ext uri="{BB962C8B-B14F-4D97-AF65-F5344CB8AC3E}">
        <p14:creationId xmlns:p14="http://schemas.microsoft.com/office/powerpoint/2010/main" val="256918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3952" b="19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>
                <a:alpha val="7294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85800" y="603250"/>
            <a:ext cx="796867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4"/>
              </a:lnSpc>
            </a:pPr>
            <a:r>
              <a:rPr lang="en-US" sz="4267" dirty="0">
                <a:solidFill>
                  <a:srgbClr val="FFFFFF"/>
                </a:solidFill>
                <a:latin typeface="Oswald"/>
              </a:rPr>
              <a:t>THE 3 BUILDING BLOCKS TO SUCCESS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0" y="1544006"/>
            <a:ext cx="10820400" cy="239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6"/>
              </a:lnSpc>
            </a:pPr>
            <a:r>
              <a:rPr lang="en-US" sz="3734" dirty="0">
                <a:solidFill>
                  <a:srgbClr val="ED7D31"/>
                </a:solidFill>
                <a:latin typeface="Oswald"/>
              </a:rPr>
              <a:t>VISION</a:t>
            </a:r>
          </a:p>
          <a:p>
            <a:pPr marL="690915" lvl="1" indent="-345457" defTabSz="60963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Ensure that your management team is 100% on the same page </a:t>
            </a:r>
          </a:p>
          <a:p>
            <a:pPr marL="345458" lvl="1" defTabSz="609630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  with where your organization is going and how you are going </a:t>
            </a:r>
          </a:p>
          <a:p>
            <a:pPr marL="345458" lvl="1" defTabSz="609630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  to get there?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3980599"/>
            <a:ext cx="10820400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6"/>
              </a:lnSpc>
            </a:pPr>
            <a:r>
              <a:rPr lang="en-US" sz="3734" dirty="0">
                <a:solidFill>
                  <a:srgbClr val="ED7D31"/>
                </a:solidFill>
                <a:latin typeface="Oswald"/>
              </a:rPr>
              <a:t>TRACTION</a:t>
            </a:r>
          </a:p>
          <a:p>
            <a:pPr marL="690915" lvl="1" indent="-345457" defTabSz="60963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Help your management team become more disciplined and accountable in executing on every part of your vision.</a:t>
            </a:r>
          </a:p>
        </p:txBody>
      </p:sp>
    </p:spTree>
    <p:extLst>
      <p:ext uri="{BB962C8B-B14F-4D97-AF65-F5344CB8AC3E}">
        <p14:creationId xmlns:p14="http://schemas.microsoft.com/office/powerpoint/2010/main" val="367295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3952" b="19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>
                <a:alpha val="72941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85800" y="1583266"/>
            <a:ext cx="10820400" cy="355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6"/>
              </a:lnSpc>
            </a:pPr>
            <a:r>
              <a:rPr lang="en-US" sz="3734" dirty="0">
                <a:solidFill>
                  <a:srgbClr val="ED7D31"/>
                </a:solidFill>
                <a:latin typeface="Oswald"/>
              </a:rPr>
              <a:t>HEALTHY</a:t>
            </a:r>
          </a:p>
          <a:p>
            <a:pPr marL="690915" lvl="1" indent="-345457" defTabSz="60963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Helping your management team to become a healthy, functional, and cohesive team, because unfortunately, leaders in a business do not always work well as a team.</a:t>
            </a:r>
          </a:p>
          <a:p>
            <a:pPr defTabSz="609630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As the management team goes, so does the rest of the organization.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5800" y="603250"/>
            <a:ext cx="796867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4"/>
              </a:lnSpc>
            </a:pPr>
            <a:r>
              <a:rPr lang="en-US" sz="4267" dirty="0">
                <a:solidFill>
                  <a:srgbClr val="FFFFFF"/>
                </a:solidFill>
                <a:latin typeface="Oswald"/>
              </a:rPr>
              <a:t>THE 3 BUILDING BLOCKS TO SUCCESS</a:t>
            </a:r>
          </a:p>
        </p:txBody>
      </p:sp>
    </p:spTree>
    <p:extLst>
      <p:ext uri="{BB962C8B-B14F-4D97-AF65-F5344CB8AC3E}">
        <p14:creationId xmlns:p14="http://schemas.microsoft.com/office/powerpoint/2010/main" val="4182967391"/>
      </p:ext>
    </p:extLst>
  </p:cSld>
  <p:clrMapOvr>
    <a:masterClrMapping/>
  </p:clrMapOvr>
</p:sld>
</file>

<file path=ppt/theme/theme1.xml><?xml version="1.0" encoding="utf-8"?>
<a:theme xmlns:a="http://schemas.openxmlformats.org/drawingml/2006/main" name="EOS_Opening Slid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CNS2015Template.thmx</Template>
  <TotalTime>52326</TotalTime>
  <Words>1221</Words>
  <Application>Microsoft Macintosh PowerPoint</Application>
  <PresentationFormat>Widescreen</PresentationFormat>
  <Paragraphs>496</Paragraphs>
  <Slides>52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  <vt:variant>
        <vt:lpstr>Custom Shows</vt:lpstr>
      </vt:variant>
      <vt:variant>
        <vt:i4>1</vt:i4>
      </vt:variant>
    </vt:vector>
  </HeadingPairs>
  <TitlesOfParts>
    <vt:vector size="69" baseType="lpstr">
      <vt:lpstr>Oswald Book</vt:lpstr>
      <vt:lpstr>Bradley Hand ITC</vt:lpstr>
      <vt:lpstr>Arial</vt:lpstr>
      <vt:lpstr>Calibri Light</vt:lpstr>
      <vt:lpstr>Oswald Book</vt:lpstr>
      <vt:lpstr>ＭＳ Ｐゴシック</vt:lpstr>
      <vt:lpstr>Oswald</vt:lpstr>
      <vt:lpstr>Open Sans</vt:lpstr>
      <vt:lpstr>Oswald Bold</vt:lpstr>
      <vt:lpstr>Calibri</vt:lpstr>
      <vt:lpstr>Helvetica Neue Bold Condensed</vt:lpstr>
      <vt:lpstr>Wingdings</vt:lpstr>
      <vt:lpstr>Oswald Light</vt:lpstr>
      <vt:lpstr>Anton</vt:lpstr>
      <vt:lpstr>EOS_Opening Slide_Template</vt:lpstr>
      <vt:lpstr>Office Theme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SEATS</vt:lpstr>
      <vt:lpstr>Right SEATS</vt:lpstr>
      <vt:lpstr>Two Kinds of PEOPLE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10 Meeting 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Yanke</dc:creator>
  <cp:lastModifiedBy>Sean Wrigley</cp:lastModifiedBy>
  <cp:revision>687</cp:revision>
  <cp:lastPrinted>2016-09-05T21:50:42Z</cp:lastPrinted>
  <dcterms:created xsi:type="dcterms:W3CDTF">2016-06-25T13:46:12Z</dcterms:created>
  <dcterms:modified xsi:type="dcterms:W3CDTF">2020-06-10T00:48:41Z</dcterms:modified>
</cp:coreProperties>
</file>